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6" r:id="rId3"/>
    <p:sldId id="295" r:id="rId4"/>
    <p:sldId id="309" r:id="rId5"/>
    <p:sldId id="310" r:id="rId6"/>
    <p:sldId id="302" r:id="rId7"/>
    <p:sldId id="313" r:id="rId8"/>
    <p:sldId id="312" r:id="rId9"/>
    <p:sldId id="311" r:id="rId10"/>
    <p:sldId id="301" r:id="rId11"/>
    <p:sldId id="314" r:id="rId12"/>
    <p:sldId id="315" r:id="rId13"/>
    <p:sldId id="278"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 y="-1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1.wmf"/><Relationship Id="rId2" Type="http://schemas.openxmlformats.org/officeDocument/2006/relationships/image" Target="../media/image23.wmf"/><Relationship Id="rId1" Type="http://schemas.openxmlformats.org/officeDocument/2006/relationships/image" Target="../media/image28.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2020-09-15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Polynomials with real coefficients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Polynomials with real coefficients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smtClean="0"/>
              <a:t>Polynomials with real coefficients</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Polynomials with real coefficients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Polynomials with real coefficients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Polynomials with real coefficients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Polynomials with real coefficients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Polynomials with real coefficients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Polynomials with real coefficients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Polynomials with real coefficients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Polynomials with real coefficients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6.bin"/><Relationship Id="rId3" Type="http://schemas.microsoft.com/office/2007/relationships/media" Target="../media/media10.wav"/><Relationship Id="rId7" Type="http://schemas.openxmlformats.org/officeDocument/2006/relationships/image" Target="../media/image34.wmf"/><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25.bin"/><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10.wav"/><Relationship Id="rId9" Type="http://schemas.openxmlformats.org/officeDocument/2006/relationships/image" Target="../media/image35.wm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1.wav"/><Relationship Id="rId7" Type="http://schemas.openxmlformats.org/officeDocument/2006/relationships/image" Target="../media/image36.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27.bin"/><Relationship Id="rId5" Type="http://schemas.openxmlformats.org/officeDocument/2006/relationships/slideLayout" Target="../slideLayouts/slideLayout2.xml"/><Relationship Id="rId4" Type="http://schemas.openxmlformats.org/officeDocument/2006/relationships/audio" Target="../media/media11.wav"/><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2.wav"/><Relationship Id="rId7" Type="http://schemas.openxmlformats.org/officeDocument/2006/relationships/image" Target="../media/image38.wmf"/><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28.bin"/><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5.wmf"/><Relationship Id="rId1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12.wmf"/><Relationship Id="rId12" Type="http://schemas.openxmlformats.org/officeDocument/2006/relationships/oleObject" Target="../embeddings/oleObject6.bin"/><Relationship Id="rId17" Type="http://schemas.openxmlformats.org/officeDocument/2006/relationships/image" Target="../media/image17.wmf"/><Relationship Id="rId2" Type="http://schemas.openxmlformats.org/officeDocument/2006/relationships/tags" Target="../tags/tag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4.wmf"/><Relationship Id="rId5" Type="http://schemas.openxmlformats.org/officeDocument/2006/relationships/slideLayout" Target="../slideLayouts/slideLayout2.xml"/><Relationship Id="rId15" Type="http://schemas.openxmlformats.org/officeDocument/2006/relationships/image" Target="../media/image16.wmf"/><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3.w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5.wav"/><Relationship Id="rId7" Type="http://schemas.openxmlformats.org/officeDocument/2006/relationships/image" Target="../media/image18.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3.wmf"/><Relationship Id="rId18" Type="http://schemas.openxmlformats.org/officeDocument/2006/relationships/oleObject" Target="../embeddings/oleObject16.bin"/><Relationship Id="rId3" Type="http://schemas.microsoft.com/office/2007/relationships/media" Target="../media/media6.wav"/><Relationship Id="rId21" Type="http://schemas.openxmlformats.org/officeDocument/2006/relationships/image" Target="../media/image27.wmf"/><Relationship Id="rId7" Type="http://schemas.openxmlformats.org/officeDocument/2006/relationships/image" Target="../media/image20.wmf"/><Relationship Id="rId12" Type="http://schemas.openxmlformats.org/officeDocument/2006/relationships/oleObject" Target="../embeddings/oleObject13.bin"/><Relationship Id="rId17" Type="http://schemas.openxmlformats.org/officeDocument/2006/relationships/image" Target="../media/image25.wmf"/><Relationship Id="rId2" Type="http://schemas.openxmlformats.org/officeDocument/2006/relationships/tags" Target="../tags/tag4.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2.wmf"/><Relationship Id="rId5" Type="http://schemas.openxmlformats.org/officeDocument/2006/relationships/slideLayout" Target="../slideLayouts/slideLayout2.xml"/><Relationship Id="rId15" Type="http://schemas.openxmlformats.org/officeDocument/2006/relationships/image" Target="../media/image24.wmf"/><Relationship Id="rId10" Type="http://schemas.openxmlformats.org/officeDocument/2006/relationships/oleObject" Target="../embeddings/oleObject12.bin"/><Relationship Id="rId19" Type="http://schemas.openxmlformats.org/officeDocument/2006/relationships/image" Target="../media/image26.wmf"/><Relationship Id="rId4" Type="http://schemas.openxmlformats.org/officeDocument/2006/relationships/audio" Target="../media/media6.wav"/><Relationship Id="rId9" Type="http://schemas.openxmlformats.org/officeDocument/2006/relationships/image" Target="../media/image21.wmf"/><Relationship Id="rId14" Type="http://schemas.openxmlformats.org/officeDocument/2006/relationships/oleObject" Target="../embeddings/oleObject14.bin"/><Relationship Id="rId22"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7.wmf"/><Relationship Id="rId18" Type="http://schemas.openxmlformats.org/officeDocument/2006/relationships/oleObject" Target="../embeddings/oleObject24.bin"/><Relationship Id="rId3" Type="http://schemas.microsoft.com/office/2007/relationships/media" Target="../media/media7.wav"/><Relationship Id="rId7" Type="http://schemas.openxmlformats.org/officeDocument/2006/relationships/image" Target="../media/image28.wmf"/><Relationship Id="rId12" Type="http://schemas.openxmlformats.org/officeDocument/2006/relationships/oleObject" Target="../embeddings/oleObject21.bin"/><Relationship Id="rId17" Type="http://schemas.openxmlformats.org/officeDocument/2006/relationships/image" Target="../media/image30.wmf"/><Relationship Id="rId2" Type="http://schemas.openxmlformats.org/officeDocument/2006/relationships/tags" Target="../tags/tag5.xml"/><Relationship Id="rId16" Type="http://schemas.openxmlformats.org/officeDocument/2006/relationships/oleObject" Target="../embeddings/oleObject23.bin"/><Relationship Id="rId20" Type="http://schemas.openxmlformats.org/officeDocument/2006/relationships/image" Target="../media/image32.png"/><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26.wmf"/><Relationship Id="rId5" Type="http://schemas.openxmlformats.org/officeDocument/2006/relationships/slideLayout" Target="../slideLayouts/slideLayout2.xml"/><Relationship Id="rId15" Type="http://schemas.openxmlformats.org/officeDocument/2006/relationships/image" Target="../media/image29.wmf"/><Relationship Id="rId10" Type="http://schemas.openxmlformats.org/officeDocument/2006/relationships/oleObject" Target="../embeddings/oleObject20.bin"/><Relationship Id="rId19" Type="http://schemas.openxmlformats.org/officeDocument/2006/relationships/image" Target="../media/image31.wmf"/><Relationship Id="rId4" Type="http://schemas.openxmlformats.org/officeDocument/2006/relationships/audio" Target="../media/media7.wav"/><Relationship Id="rId9" Type="http://schemas.openxmlformats.org/officeDocument/2006/relationships/image" Target="../media/image23.wmf"/><Relationship Id="rId14"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1.6.13 Polynomials with real coefficients</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406"/>
    </mc:Choice>
    <mc:Fallback>
      <p:transition spd="slow" advTm="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p:txBody>
          <a:bodyPr/>
          <a:lstStyle/>
          <a:p>
            <a:r>
              <a:rPr lang="en-US" dirty="0" smtClean="0"/>
              <a:t>To demonstrate,</a:t>
            </a:r>
          </a:p>
          <a:p>
            <a:pPr lvl="1"/>
            <a:r>
              <a:rPr lang="en-US" dirty="0" smtClean="0"/>
              <a:t>We already know the roots of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+ 1 </a:t>
            </a:r>
            <a:r>
              <a:rPr lang="en-US" dirty="0" smtClean="0"/>
              <a:t>are </a:t>
            </a:r>
            <a:r>
              <a:rPr lang="en-US" i="1" dirty="0" smtClean="0">
                <a:latin typeface="Times New Roman" panose="02020603050405020304" pitchFamily="18" charset="0"/>
              </a:rPr>
              <a:t>j</a:t>
            </a:r>
            <a:r>
              <a:rPr lang="en-US" dirty="0" smtClean="0"/>
              <a:t> and </a:t>
            </a:r>
            <a:r>
              <a:rPr lang="en-US" dirty="0" smtClean="0">
                <a:latin typeface="Times New Roman" panose="02020603050405020304" pitchFamily="18" charset="0"/>
              </a:rPr>
              <a:t>–</a:t>
            </a:r>
            <a:r>
              <a:rPr lang="en-US" i="1" dirty="0" smtClean="0">
                <a:latin typeface="Times New Roman" panose="02020603050405020304" pitchFamily="18" charset="0"/>
              </a:rPr>
              <a:t>j</a:t>
            </a:r>
            <a:endParaRPr lang="en-US" dirty="0">
              <a:latin typeface="Times New Roman" panose="02020603050405020304" pitchFamily="18" charset="0"/>
            </a:endParaRPr>
          </a:p>
          <a:p>
            <a:pPr lvl="1"/>
            <a:r>
              <a:rPr lang="en-US" dirty="0" smtClean="0"/>
              <a:t>The roots of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err="1" smtClean="0">
                <a:latin typeface="Times New Roman" panose="02020603050405020304" pitchFamily="18" charset="0"/>
              </a:rPr>
              <a:t>bz</a:t>
            </a:r>
            <a:r>
              <a:rPr lang="en-US" dirty="0" smtClean="0">
                <a:latin typeface="Times New Roman" panose="02020603050405020304" pitchFamily="18" charset="0"/>
              </a:rPr>
              <a:t> + </a:t>
            </a:r>
            <a:r>
              <a:rPr lang="en-US" i="1" dirty="0" smtClean="0">
                <a:latin typeface="Times New Roman" panose="02020603050405020304" pitchFamily="18" charset="0"/>
              </a:rPr>
              <a:t>c</a:t>
            </a:r>
            <a:r>
              <a:rPr lang="en-US" dirty="0" smtClean="0">
                <a:latin typeface="Times New Roman" panose="02020603050405020304" pitchFamily="18" charset="0"/>
              </a:rPr>
              <a:t> </a:t>
            </a:r>
            <a:r>
              <a:rPr lang="en-US" dirty="0" smtClean="0"/>
              <a:t>are </a:t>
            </a: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marL="457200" lvl="1" indent="0">
              <a:buNone/>
            </a:pPr>
            <a:endParaRPr lang="en-US" dirty="0" smtClean="0">
              <a:latin typeface="Times New Roman" panose="02020603050405020304" pitchFamily="18" charset="0"/>
            </a:endParaRPr>
          </a:p>
          <a:p>
            <a:pPr lvl="2"/>
            <a:r>
              <a:rPr lang="en-US" dirty="0" smtClean="0">
                <a:latin typeface="Times New Roman" panose="02020603050405020304" pitchFamily="18" charset="0"/>
              </a:rPr>
              <a:t>If </a:t>
            </a:r>
            <a:r>
              <a:rPr lang="en-US" i="1" dirty="0">
                <a:latin typeface="Times New Roman" panose="02020603050405020304" pitchFamily="18" charset="0"/>
              </a:rPr>
              <a:t>b</a:t>
            </a:r>
            <a:r>
              <a:rPr lang="en-US" baseline="30000" dirty="0">
                <a:latin typeface="Times New Roman" panose="02020603050405020304" pitchFamily="18" charset="0"/>
              </a:rPr>
              <a:t>2</a:t>
            </a:r>
            <a:r>
              <a:rPr lang="en-US" dirty="0">
                <a:latin typeface="Times New Roman" panose="02020603050405020304" pitchFamily="18" charset="0"/>
              </a:rPr>
              <a:t> – 4</a:t>
            </a:r>
            <a:r>
              <a:rPr lang="en-US" i="1" dirty="0">
                <a:latin typeface="Times New Roman" panose="02020603050405020304" pitchFamily="18" charset="0"/>
              </a:rPr>
              <a:t>c</a:t>
            </a:r>
            <a:r>
              <a:rPr lang="en-US" dirty="0">
                <a:latin typeface="Times New Roman" panose="02020603050405020304" pitchFamily="18" charset="0"/>
              </a:rPr>
              <a:t> ≥ 0</a:t>
            </a:r>
            <a:r>
              <a:rPr lang="en-US" dirty="0"/>
              <a:t>, then </a:t>
            </a:r>
            <a:r>
              <a:rPr lang="en-US" dirty="0" smtClean="0"/>
              <a:t>both roots are real</a:t>
            </a:r>
          </a:p>
          <a:p>
            <a:pPr lvl="2"/>
            <a:r>
              <a:rPr lang="en-US" dirty="0" smtClean="0"/>
              <a:t>If </a:t>
            </a:r>
            <a:r>
              <a:rPr lang="en-US" i="1" dirty="0" smtClean="0">
                <a:latin typeface="Times New Roman" panose="02020603050405020304" pitchFamily="18" charset="0"/>
              </a:rPr>
              <a:t>b</a:t>
            </a:r>
            <a:r>
              <a:rPr lang="en-US" baseline="30000" dirty="0" smtClean="0">
                <a:latin typeface="Times New Roman" panose="02020603050405020304" pitchFamily="18" charset="0"/>
              </a:rPr>
              <a:t>2</a:t>
            </a:r>
            <a:r>
              <a:rPr lang="en-US" dirty="0" smtClean="0">
                <a:latin typeface="Times New Roman" panose="02020603050405020304" pitchFamily="18" charset="0"/>
              </a:rPr>
              <a:t> – 4</a:t>
            </a:r>
            <a:r>
              <a:rPr lang="en-US" i="1" dirty="0" smtClean="0">
                <a:latin typeface="Times New Roman" panose="02020603050405020304" pitchFamily="18" charset="0"/>
              </a:rPr>
              <a:t>c</a:t>
            </a:r>
            <a:r>
              <a:rPr lang="en-US" dirty="0" smtClean="0">
                <a:latin typeface="Times New Roman" panose="02020603050405020304" pitchFamily="18" charset="0"/>
              </a:rPr>
              <a:t> &lt; 0</a:t>
            </a:r>
            <a:r>
              <a:rPr lang="en-US" dirty="0" smtClean="0"/>
              <a:t>, then the roots are</a:t>
            </a:r>
            <a:endParaRPr lang="en-US" dirty="0"/>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10</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127922137"/>
              </p:ext>
            </p:extLst>
          </p:nvPr>
        </p:nvGraphicFramePr>
        <p:xfrm>
          <a:off x="3400456" y="2877561"/>
          <a:ext cx="1733262" cy="813955"/>
        </p:xfrm>
        <a:graphic>
          <a:graphicData uri="http://schemas.openxmlformats.org/presentationml/2006/ole">
            <mc:AlternateContent xmlns:mc="http://schemas.openxmlformats.org/markup-compatibility/2006">
              <mc:Choice xmlns:v="urn:schemas-microsoft-com:vml" Requires="v">
                <p:oleObj spid="_x0000_s39998" name="Equation" r:id="rId6" imgW="888840" imgH="419040" progId="Equation.DSMT4">
                  <p:embed/>
                </p:oleObj>
              </mc:Choice>
              <mc:Fallback>
                <p:oleObj name="Equation" r:id="rId6" imgW="888840" imgH="419040" progId="Equation.DSMT4">
                  <p:embed/>
                  <p:pic>
                    <p:nvPicPr>
                      <p:cNvPr id="0" name="Object 3"/>
                      <p:cNvPicPr>
                        <a:picLocks noChangeAspect="1" noChangeArrowheads="1"/>
                      </p:cNvPicPr>
                      <p:nvPr/>
                    </p:nvPicPr>
                    <p:blipFill>
                      <a:blip r:embed="rId7"/>
                      <a:srcRect/>
                      <a:stretch>
                        <a:fillRect/>
                      </a:stretch>
                    </p:blipFill>
                    <p:spPr bwMode="auto">
                      <a:xfrm>
                        <a:off x="3400456" y="2877561"/>
                        <a:ext cx="1733262" cy="81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84071282"/>
              </p:ext>
            </p:extLst>
          </p:nvPr>
        </p:nvGraphicFramePr>
        <p:xfrm>
          <a:off x="3363233" y="4764088"/>
          <a:ext cx="2070100" cy="895350"/>
        </p:xfrm>
        <a:graphic>
          <a:graphicData uri="http://schemas.openxmlformats.org/presentationml/2006/ole">
            <mc:AlternateContent xmlns:mc="http://schemas.openxmlformats.org/markup-compatibility/2006">
              <mc:Choice xmlns:v="urn:schemas-microsoft-com:vml" Requires="v">
                <p:oleObj spid="_x0000_s39999" name="Equation" r:id="rId8" imgW="965160" imgH="419040" progId="Equation.DSMT4">
                  <p:embed/>
                </p:oleObj>
              </mc:Choice>
              <mc:Fallback>
                <p:oleObj name="Equation" r:id="rId8" imgW="965160" imgH="419040" progId="Equation.DSMT4">
                  <p:embed/>
                  <p:pic>
                    <p:nvPicPr>
                      <p:cNvPr id="0" name=""/>
                      <p:cNvPicPr>
                        <a:picLocks noChangeAspect="1" noChangeArrowheads="1"/>
                      </p:cNvPicPr>
                      <p:nvPr/>
                    </p:nvPicPr>
                    <p:blipFill>
                      <a:blip r:embed="rId9"/>
                      <a:srcRect/>
                      <a:stretch>
                        <a:fillRect/>
                      </a:stretch>
                    </p:blipFill>
                    <p:spPr bwMode="auto">
                      <a:xfrm>
                        <a:off x="3363233" y="4764088"/>
                        <a:ext cx="20701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78313511"/>
      </p:ext>
    </p:extLst>
  </p:cSld>
  <p:clrMapOvr>
    <a:masterClrMapping/>
  </p:clrMapOvr>
  <mc:AlternateContent xmlns:mc="http://schemas.openxmlformats.org/markup-compatibility/2006">
    <mc:Choice xmlns:p14="http://schemas.microsoft.com/office/powerpoint/2010/main" Requires="p14">
      <p:transition spd="slow" p14:dur="2000" advTm="99133"/>
    </mc:Choice>
    <mc:Fallback>
      <p:transition spd="slow" advTm="9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p:txBody>
          <a:bodyPr/>
          <a:lstStyle/>
          <a:p>
            <a:r>
              <a:rPr lang="en-US" dirty="0" smtClean="0"/>
              <a:t>To demonstrate,</a:t>
            </a:r>
          </a:p>
          <a:p>
            <a:pPr lvl="1"/>
            <a:r>
              <a:rPr lang="en-US" dirty="0" smtClean="0"/>
              <a:t>Consider the polynomial</a:t>
            </a:r>
          </a:p>
          <a:p>
            <a:pPr lvl="1"/>
            <a:endParaRPr lang="en-US" dirty="0"/>
          </a:p>
          <a:p>
            <a:pPr lvl="1"/>
            <a:endParaRPr lang="en-US" dirty="0" smtClean="0"/>
          </a:p>
          <a:p>
            <a:r>
              <a:rPr lang="en-US" dirty="0" smtClean="0"/>
              <a:t>Its roots are:</a:t>
            </a:r>
          </a:p>
          <a:p>
            <a:pPr marL="457200" lvl="1" indent="0">
              <a:buNone/>
            </a:pPr>
            <a:r>
              <a:rPr lang="nn-NO" sz="1800" dirty="0" smtClean="0">
                <a:latin typeface="Times New Roman" panose="02020603050405020304" pitchFamily="18" charset="0"/>
              </a:rPr>
              <a:t>–0.035181403011327564 </a:t>
            </a:r>
            <a:r>
              <a:rPr lang="nn-NO" sz="1800" dirty="0">
                <a:latin typeface="Times New Roman" panose="02020603050405020304" pitchFamily="18" charset="0"/>
              </a:rPr>
              <a:t>+ </a:t>
            </a:r>
            <a:r>
              <a:rPr lang="nn-NO" sz="1800" dirty="0" smtClean="0">
                <a:latin typeface="Times New Roman" panose="02020603050405020304" pitchFamily="18" charset="0"/>
              </a:rPr>
              <a:t>0.51437834108030281</a:t>
            </a:r>
            <a:r>
              <a:rPr lang="nn-NO" sz="1800" i="1" dirty="0" smtClean="0">
                <a:latin typeface="Times New Roman" panose="02020603050405020304" pitchFamily="18" charset="0"/>
              </a:rPr>
              <a:t>j</a:t>
            </a:r>
            <a:endParaRPr lang="nn-NO" sz="1800" dirty="0">
              <a:latin typeface="Times New Roman" panose="02020603050405020304" pitchFamily="18" charset="0"/>
            </a:endParaRPr>
          </a:p>
          <a:p>
            <a:pPr marL="457200" lvl="1" indent="0">
              <a:buNone/>
            </a:pPr>
            <a:r>
              <a:rPr lang="nn-NO" sz="1800" dirty="0" smtClean="0">
                <a:latin typeface="Times New Roman" panose="02020603050405020304" pitchFamily="18" charset="0"/>
              </a:rPr>
              <a:t>–0.035181403011327564 </a:t>
            </a:r>
            <a:r>
              <a:rPr lang="nn-NO" sz="1800" dirty="0">
                <a:latin typeface="Times New Roman" panose="02020603050405020304" pitchFamily="18" charset="0"/>
              </a:rPr>
              <a:t>– </a:t>
            </a:r>
            <a:r>
              <a:rPr lang="nn-NO" sz="1800" dirty="0" smtClean="0">
                <a:latin typeface="Times New Roman" panose="02020603050405020304" pitchFamily="18" charset="0"/>
              </a:rPr>
              <a:t>0.51437834108030281</a:t>
            </a:r>
            <a:r>
              <a:rPr lang="nn-NO" sz="1800" i="1" dirty="0" smtClean="0">
                <a:latin typeface="Times New Roman" panose="02020603050405020304" pitchFamily="18" charset="0"/>
              </a:rPr>
              <a:t>j</a:t>
            </a:r>
            <a:endParaRPr lang="en-US" sz="1800" i="1" dirty="0">
              <a:latin typeface="Times New Roman" panose="02020603050405020304" pitchFamily="18" charset="0"/>
            </a:endParaRPr>
          </a:p>
          <a:p>
            <a:pPr marL="457200" lvl="1" indent="0">
              <a:buNone/>
            </a:pPr>
            <a:r>
              <a:rPr lang="nn-NO" sz="1800" dirty="0" smtClean="0">
                <a:latin typeface="Times New Roman" panose="02020603050405020304" pitchFamily="18" charset="0"/>
              </a:rPr>
              <a:t>–1.0777404719073206 </a:t>
            </a:r>
            <a:r>
              <a:rPr lang="nn-NO" sz="1800" dirty="0">
                <a:latin typeface="Times New Roman" panose="02020603050405020304" pitchFamily="18" charset="0"/>
              </a:rPr>
              <a:t>+ </a:t>
            </a:r>
            <a:r>
              <a:rPr lang="nn-NO" sz="1800" dirty="0" smtClean="0">
                <a:latin typeface="Times New Roman" panose="02020603050405020304" pitchFamily="18" charset="0"/>
              </a:rPr>
              <a:t>1.9229758521534597</a:t>
            </a:r>
            <a:r>
              <a:rPr lang="nn-NO" sz="1800" i="1" dirty="0" smtClean="0">
                <a:latin typeface="Times New Roman" panose="02020603050405020304" pitchFamily="18" charset="0"/>
              </a:rPr>
              <a:t>j</a:t>
            </a:r>
            <a:endParaRPr lang="nn-NO" sz="1800" dirty="0" smtClean="0">
              <a:latin typeface="Times New Roman" panose="02020603050405020304" pitchFamily="18" charset="0"/>
            </a:endParaRPr>
          </a:p>
          <a:p>
            <a:pPr marL="457200" lvl="1" indent="0">
              <a:buNone/>
            </a:pPr>
            <a:r>
              <a:rPr lang="nn-NO" sz="1800" dirty="0" smtClean="0">
                <a:latin typeface="Times New Roman" panose="02020603050405020304" pitchFamily="18" charset="0"/>
              </a:rPr>
              <a:t>–1.0777404719073206 </a:t>
            </a:r>
            <a:r>
              <a:rPr lang="nn-NO" sz="1800" dirty="0">
                <a:latin typeface="Times New Roman" panose="02020603050405020304" pitchFamily="18" charset="0"/>
              </a:rPr>
              <a:t>– </a:t>
            </a:r>
            <a:r>
              <a:rPr lang="nn-NO" sz="1800" dirty="0" smtClean="0">
                <a:latin typeface="Times New Roman" panose="02020603050405020304" pitchFamily="18" charset="0"/>
              </a:rPr>
              <a:t>1.9229758521534597</a:t>
            </a:r>
            <a:r>
              <a:rPr lang="nn-NO" sz="1800" i="1" dirty="0" smtClean="0">
                <a:latin typeface="Times New Roman" panose="02020603050405020304" pitchFamily="18" charset="0"/>
              </a:rPr>
              <a:t>j</a:t>
            </a:r>
            <a:endParaRPr lang="nn-NO" sz="1800" i="1" dirty="0">
              <a:latin typeface="Times New Roman" panose="02020603050405020304" pitchFamily="18" charset="0"/>
            </a:endParaRPr>
          </a:p>
          <a:p>
            <a:pPr marL="457200" lvl="1" indent="0">
              <a:buNone/>
            </a:pPr>
            <a:r>
              <a:rPr lang="nn-NO" sz="1800" dirty="0" smtClean="0">
                <a:latin typeface="Times New Roman" panose="02020603050405020304" pitchFamily="18" charset="0"/>
              </a:rPr>
              <a:t>– 0.77415625016270363</a:t>
            </a:r>
            <a:endParaRPr lang="nn-NO" sz="1800"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11</a:t>
            </a:fld>
            <a:endParaRPr lang="en-CA" dirty="0"/>
          </a:p>
        </p:txBody>
      </p:sp>
      <p:graphicFrame>
        <p:nvGraphicFramePr>
          <p:cNvPr id="5" name="Object 4"/>
          <p:cNvGraphicFramePr>
            <a:graphicFrameLocks noChangeAspect="1"/>
          </p:cNvGraphicFramePr>
          <p:nvPr>
            <p:extLst>
              <p:ext uri="{D42A27DB-BD31-4B8C-83A1-F6EECF244321}">
                <p14:modId xmlns:p14="http://schemas.microsoft.com/office/powerpoint/2010/main" val="3377797778"/>
              </p:ext>
            </p:extLst>
          </p:nvPr>
        </p:nvGraphicFramePr>
        <p:xfrm>
          <a:off x="2674257" y="2448379"/>
          <a:ext cx="3403600" cy="407988"/>
        </p:xfrm>
        <a:graphic>
          <a:graphicData uri="http://schemas.openxmlformats.org/presentationml/2006/ole">
            <mc:AlternateContent xmlns:mc="http://schemas.openxmlformats.org/markup-compatibility/2006">
              <mc:Choice xmlns:v="urn:schemas-microsoft-com:vml" Requires="v">
                <p:oleObj spid="_x0000_s51208" name="Equation" r:id="rId6" imgW="1587240" imgH="190440" progId="Equation.DSMT4">
                  <p:embed/>
                </p:oleObj>
              </mc:Choice>
              <mc:Fallback>
                <p:oleObj name="Equation" r:id="rId6" imgW="1587240" imgH="190440" progId="Equation.DSMT4">
                  <p:embed/>
                  <p:pic>
                    <p:nvPicPr>
                      <p:cNvPr id="0" name="Object 3"/>
                      <p:cNvPicPr>
                        <a:picLocks noChangeAspect="1" noChangeArrowheads="1"/>
                      </p:cNvPicPr>
                      <p:nvPr/>
                    </p:nvPicPr>
                    <p:blipFill>
                      <a:blip r:embed="rId7"/>
                      <a:srcRect/>
                      <a:stretch>
                        <a:fillRect/>
                      </a:stretch>
                    </p:blipFill>
                    <p:spPr bwMode="auto">
                      <a:xfrm>
                        <a:off x="2674257" y="2448379"/>
                        <a:ext cx="34036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8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867400" y="2862943"/>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7322058" y="4093045"/>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7322054" y="4615569"/>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6864838" y="3439877"/>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7017238" y="4343411"/>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6864838" y="5290493"/>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89758407"/>
      </p:ext>
    </p:extLst>
  </p:cSld>
  <p:clrMapOvr>
    <a:masterClrMapping/>
  </p:clrMapOvr>
  <mc:AlternateContent xmlns:mc="http://schemas.openxmlformats.org/markup-compatibility/2006">
    <mc:Choice xmlns:p14="http://schemas.microsoft.com/office/powerpoint/2010/main" Requires="p14">
      <p:transition spd="slow" p14:dur="2000" advTm="39036"/>
    </mc:Choice>
    <mc:Fallback>
      <p:transition spd="slow" advTm="3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p:txBody>
          <a:bodyPr/>
          <a:lstStyle/>
          <a:p>
            <a:r>
              <a:rPr lang="en-US" dirty="0" smtClean="0"/>
              <a:t>To demonstrate,</a:t>
            </a:r>
          </a:p>
          <a:p>
            <a:pPr lvl="1"/>
            <a:r>
              <a:rPr lang="en-US" dirty="0" smtClean="0"/>
              <a:t>Consider the polynomial</a:t>
            </a:r>
          </a:p>
          <a:p>
            <a:pPr lvl="1"/>
            <a:endParaRPr lang="en-US" dirty="0"/>
          </a:p>
          <a:p>
            <a:pPr lvl="1"/>
            <a:endParaRPr lang="en-US" dirty="0" smtClean="0"/>
          </a:p>
          <a:p>
            <a:r>
              <a:rPr lang="en-US" dirty="0" smtClean="0"/>
              <a:t>Its roots are:</a:t>
            </a:r>
          </a:p>
          <a:p>
            <a:pPr marL="457200" lvl="1" indent="0">
              <a:buNone/>
            </a:pPr>
            <a:r>
              <a:rPr lang="nn-NO" sz="1800" dirty="0" smtClean="0">
                <a:latin typeface="Times New Roman" panose="02020603050405020304" pitchFamily="18" charset="0"/>
              </a:rPr>
              <a:t>–0.28217940701111523</a:t>
            </a:r>
          </a:p>
          <a:p>
            <a:pPr marL="457200" lvl="1" indent="0">
              <a:buNone/>
            </a:pPr>
            <a:r>
              <a:rPr lang="nn-NO" sz="1800" dirty="0">
                <a:latin typeface="Times New Roman" panose="02020603050405020304" pitchFamily="18" charset="0"/>
              </a:rPr>
              <a:t>–1</a:t>
            </a:r>
          </a:p>
          <a:p>
            <a:pPr marL="457200" lvl="1" indent="0">
              <a:buNone/>
            </a:pPr>
            <a:r>
              <a:rPr lang="nn-NO" sz="1800" dirty="0" smtClean="0">
                <a:latin typeface="Times New Roman" panose="02020603050405020304" pitchFamily="18" charset="0"/>
              </a:rPr>
              <a:t>–2.5426012611094618</a:t>
            </a:r>
            <a:endParaRPr lang="nn-NO" sz="1800" dirty="0">
              <a:latin typeface="Times New Roman" panose="02020603050405020304" pitchFamily="18" charset="0"/>
            </a:endParaRPr>
          </a:p>
          <a:p>
            <a:pPr marL="457200" lvl="1" indent="0">
              <a:buNone/>
            </a:pPr>
            <a:r>
              <a:rPr lang="nn-NO" sz="1800" dirty="0" smtClean="0">
                <a:latin typeface="Times New Roman" panose="02020603050405020304" pitchFamily="18" charset="0"/>
              </a:rPr>
              <a:t>–0.087609665939711494 </a:t>
            </a:r>
            <a:r>
              <a:rPr lang="nn-NO" sz="1800" dirty="0">
                <a:latin typeface="Times New Roman" panose="02020603050405020304" pitchFamily="18" charset="0"/>
              </a:rPr>
              <a:t>+ 1.6673028066114304</a:t>
            </a:r>
            <a:r>
              <a:rPr lang="nn-NO" sz="1800" i="1" dirty="0">
                <a:latin typeface="Times New Roman" panose="02020603050405020304" pitchFamily="18" charset="0"/>
              </a:rPr>
              <a:t>j</a:t>
            </a:r>
            <a:endParaRPr lang="nn-NO" sz="1800" dirty="0">
              <a:latin typeface="Times New Roman" panose="02020603050405020304" pitchFamily="18" charset="0"/>
            </a:endParaRPr>
          </a:p>
          <a:p>
            <a:pPr marL="457200" lvl="1" indent="0">
              <a:buNone/>
            </a:pPr>
            <a:r>
              <a:rPr lang="nn-NO" sz="1800" dirty="0" smtClean="0">
                <a:latin typeface="Times New Roman" panose="02020603050405020304" pitchFamily="18" charset="0"/>
              </a:rPr>
              <a:t>–0.087609665939711494 </a:t>
            </a:r>
            <a:r>
              <a:rPr lang="nn-NO" sz="1800" dirty="0">
                <a:latin typeface="Times New Roman" panose="02020603050405020304" pitchFamily="18" charset="0"/>
              </a:rPr>
              <a:t>–</a:t>
            </a:r>
            <a:r>
              <a:rPr lang="nn-NO" sz="1800" dirty="0" smtClean="0">
                <a:latin typeface="Times New Roman" panose="02020603050405020304" pitchFamily="18" charset="0"/>
              </a:rPr>
              <a:t> 1.6673028066114304</a:t>
            </a:r>
            <a:r>
              <a:rPr lang="nn-NO" sz="1800" i="1" dirty="0" smtClean="0">
                <a:latin typeface="Times New Roman" panose="02020603050405020304" pitchFamily="18" charset="0"/>
              </a:rPr>
              <a:t>j</a:t>
            </a:r>
            <a:endParaRPr lang="nn-NO" sz="1800" i="1"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12</a:t>
            </a:fld>
            <a:endParaRPr lang="en-CA" dirty="0"/>
          </a:p>
        </p:txBody>
      </p:sp>
      <p:graphicFrame>
        <p:nvGraphicFramePr>
          <p:cNvPr id="5" name="Object 4"/>
          <p:cNvGraphicFramePr>
            <a:graphicFrameLocks noChangeAspect="1"/>
          </p:cNvGraphicFramePr>
          <p:nvPr>
            <p:extLst>
              <p:ext uri="{D42A27DB-BD31-4B8C-83A1-F6EECF244321}">
                <p14:modId xmlns:p14="http://schemas.microsoft.com/office/powerpoint/2010/main" val="3607892859"/>
              </p:ext>
            </p:extLst>
          </p:nvPr>
        </p:nvGraphicFramePr>
        <p:xfrm>
          <a:off x="2511425" y="2447925"/>
          <a:ext cx="3730625" cy="407988"/>
        </p:xfrm>
        <a:graphic>
          <a:graphicData uri="http://schemas.openxmlformats.org/presentationml/2006/ole">
            <mc:AlternateContent xmlns:mc="http://schemas.openxmlformats.org/markup-compatibility/2006">
              <mc:Choice xmlns:v="urn:schemas-microsoft-com:vml" Requires="v">
                <p:oleObj spid="_x0000_s52229" name="Equation" r:id="rId6" imgW="1739880" imgH="190440" progId="Equation.DSMT4">
                  <p:embed/>
                </p:oleObj>
              </mc:Choice>
              <mc:Fallback>
                <p:oleObj name="Equation" r:id="rId6" imgW="1739880" imgH="190440" progId="Equation.DSMT4">
                  <p:embed/>
                  <p:pic>
                    <p:nvPicPr>
                      <p:cNvPr id="0" name=""/>
                      <p:cNvPicPr>
                        <a:picLocks noChangeAspect="1" noChangeArrowheads="1"/>
                      </p:cNvPicPr>
                      <p:nvPr/>
                    </p:nvPicPr>
                    <p:blipFill>
                      <a:blip r:embed="rId7"/>
                      <a:srcRect/>
                      <a:stretch>
                        <a:fillRect/>
                      </a:stretch>
                    </p:blipFill>
                    <p:spPr bwMode="auto">
                      <a:xfrm>
                        <a:off x="2511425" y="2447925"/>
                        <a:ext cx="37306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8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867400" y="2862943"/>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7245856" y="4343423"/>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7332936" y="5116325"/>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6875720" y="4343411"/>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6135468" y="4354293"/>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p:cNvSpPr/>
          <p:nvPr/>
        </p:nvSpPr>
        <p:spPr>
          <a:xfrm>
            <a:off x="7332936" y="3559623"/>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65059483"/>
      </p:ext>
    </p:extLst>
  </p:cSld>
  <p:clrMapOvr>
    <a:masterClrMapping/>
  </p:clrMapOvr>
  <mc:AlternateContent xmlns:mc="http://schemas.openxmlformats.org/markup-compatibility/2006">
    <mc:Choice xmlns:p14="http://schemas.microsoft.com/office/powerpoint/2010/main" Requires="p14">
      <p:transition spd="slow" p14:dur="2000" advTm="21156"/>
    </mc:Choice>
    <mc:Fallback>
      <p:transition spd="slow" advTm="2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15" grpId="0" animBg="1"/>
      <p:bldP spid="16" grpId="0" animBg="1"/>
      <p:bldP spid="18"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you now</a:t>
            </a:r>
            <a:endParaRPr lang="en-US" i="1" dirty="0" smtClean="0"/>
          </a:p>
          <a:p>
            <a:pPr lvl="1"/>
            <a:r>
              <a:rPr lang="en-US" dirty="0" smtClean="0"/>
              <a:t>Understand the significance of the roots of a polynomial with real coefficients</a:t>
            </a:r>
          </a:p>
          <a:p>
            <a:pPr lvl="2"/>
            <a:r>
              <a:rPr lang="en-US" dirty="0" smtClean="0"/>
              <a:t>Their roots are either real or come in complex conjugate pairs</a:t>
            </a:r>
            <a:endParaRPr lang="en-US" dirty="0" smtClean="0"/>
          </a:p>
          <a:p>
            <a:pPr lvl="1"/>
            <a:r>
              <a:rPr lang="en-US" dirty="0" smtClean="0"/>
              <a:t>Have been exposed to the proof</a:t>
            </a:r>
          </a:p>
          <a:p>
            <a:pPr lvl="1"/>
            <a:r>
              <a:rPr lang="en-US" dirty="0" smtClean="0"/>
              <a:t>Are aware of some  examples of this result</a:t>
            </a:r>
          </a:p>
          <a:p>
            <a:pPr lvl="1"/>
            <a:r>
              <a:rPr lang="en-US" dirty="0" smtClean="0"/>
              <a:t>Should be aware that this will be one of the most significant results in this course</a:t>
            </a:r>
            <a:endParaRPr lang="en-US" dirty="0" smtClean="0"/>
          </a:p>
        </p:txBody>
      </p:sp>
      <p:sp>
        <p:nvSpPr>
          <p:cNvPr id="4" name="Footer Placeholder 3"/>
          <p:cNvSpPr>
            <a:spLocks noGrp="1"/>
          </p:cNvSpPr>
          <p:nvPr>
            <p:ph type="ftr" sz="quarter" idx="11"/>
          </p:nvPr>
        </p:nvSpPr>
        <p:spPr/>
        <p:txBody>
          <a:bodyPr/>
          <a:lstStyle/>
          <a:p>
            <a:r>
              <a:rPr lang="en-CA" smtClean="0"/>
              <a:t>Polynomials with real coefficients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9951"/>
    </mc:Choice>
    <mc:Fallback>
      <p:transition spd="slow" advTm="2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dirty="0"/>
              <a:t>	</a:t>
            </a:r>
            <a:r>
              <a:rPr lang="en-US" sz="1800" dirty="0" smtClean="0"/>
              <a:t>https</a:t>
            </a:r>
            <a:r>
              <a:rPr lang="en-US" sz="1800" dirty="0"/>
              <a:t>://en.wikipedia.org/wiki/Complex_conjugate_root_theorem</a:t>
            </a:r>
            <a:endParaRPr lang="en-CA" sz="1800" dirty="0"/>
          </a:p>
        </p:txBody>
      </p:sp>
      <p:sp>
        <p:nvSpPr>
          <p:cNvPr id="4" name="Footer Placeholder 3"/>
          <p:cNvSpPr>
            <a:spLocks noGrp="1"/>
          </p:cNvSpPr>
          <p:nvPr>
            <p:ph type="ftr" sz="quarter" idx="11"/>
          </p:nvPr>
        </p:nvSpPr>
        <p:spPr/>
        <p:txBody>
          <a:bodyPr/>
          <a:lstStyle/>
          <a:p>
            <a:r>
              <a:rPr lang="en-CA" smtClean="0"/>
              <a:t>Polynomials with real coefficients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778"/>
    </mc:Choice>
    <mc:Fallback>
      <p:transition spd="slow" advTm="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Polynomials with real coefficients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81"/>
    </mc:Choice>
    <mc:Fallback>
      <p:transition spd="slow" advTm="1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  Mathematical equations are prepared in </a:t>
            </a:r>
            <a:r>
              <a:rPr lang="en-CA" sz="1800" dirty="0" err="1" smtClean="0"/>
              <a:t>MathType</a:t>
            </a:r>
            <a:r>
              <a:rPr lang="en-CA" sz="1800" dirty="0" smtClean="0"/>
              <a:t> by Design Science, Inc.</a:t>
            </a:r>
          </a:p>
          <a:p>
            <a:pPr marL="0" indent="0">
              <a:buNone/>
            </a:pPr>
            <a:r>
              <a:rPr lang="en-CA" sz="1800" dirty="0" smtClean="0"/>
              <a:t>Examples may be formulated and checked using Maple by </a:t>
            </a:r>
            <a:r>
              <a:rPr lang="en-CA" sz="1800" dirty="0" err="1" smtClean="0"/>
              <a:t>Maplesoft</a:t>
            </a:r>
            <a:r>
              <a:rPr lang="en-CA" sz="1800" dirty="0" smtClean="0"/>
              <a:t>, Inc.</a:t>
            </a:r>
          </a:p>
          <a:p>
            <a:pPr marL="0" indent="0">
              <a:buNone/>
            </a:pPr>
            <a:endParaRPr lang="en-CA" sz="9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Polynomials with real coefficients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690"/>
    </mc:Choice>
    <mc:Fallback>
      <p:transition spd="slow" advTm="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ne</a:t>
            </a:r>
            <a:r>
              <a:rPr lang="en-CA" dirty="0" smtClean="0"/>
              <a:t> </a:t>
            </a:r>
            <a:r>
              <a:rPr lang="en-CA" dirty="0" smtClean="0"/>
              <a:t>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Polynomials with real coefficients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8001"/>
    </mc:Choice>
    <mc:Fallback>
      <p:transition spd="slow" advTm="8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r>
              <a:rPr lang="en-US" dirty="0" smtClean="0"/>
              <a:t>In this topic, we will</a:t>
            </a:r>
          </a:p>
          <a:p>
            <a:pPr lvl="1"/>
            <a:r>
              <a:rPr lang="en-US" dirty="0" smtClean="0"/>
              <a:t>Examine the properties of the roots of polynomials with real coefficients</a:t>
            </a:r>
          </a:p>
          <a:p>
            <a:pPr lvl="1"/>
            <a:r>
              <a:rPr lang="en-US" dirty="0" smtClean="0"/>
              <a:t>Look at some examples</a:t>
            </a:r>
            <a:endParaRPr lang="en-US" dirty="0" smtClean="0"/>
          </a:p>
          <a:p>
            <a:pPr lvl="1"/>
            <a:r>
              <a:rPr lang="en-US" dirty="0" smtClean="0">
                <a:latin typeface="Times New Roman" panose="02020603050405020304" pitchFamily="18" charset="0"/>
              </a:rPr>
              <a:t>Emphasize that this is one of the most important results in this course</a:t>
            </a: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mc:Choice xmlns:p14="http://schemas.microsoft.com/office/powerpoint/2010/main" Requires="p14">
      <p:transition spd="slow" p14:dur="2000" advTm="20274"/>
    </mc:Choice>
    <mc:Fallback>
      <p:transition spd="slow" advTm="2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 with real coefficients</a:t>
            </a:r>
            <a:endParaRPr lang="en-CA" dirty="0"/>
          </a:p>
        </p:txBody>
      </p:sp>
      <p:sp>
        <p:nvSpPr>
          <p:cNvPr id="3" name="Content Placeholder 2"/>
          <p:cNvSpPr>
            <a:spLocks noGrp="1"/>
          </p:cNvSpPr>
          <p:nvPr>
            <p:ph idx="1"/>
          </p:nvPr>
        </p:nvSpPr>
        <p:spPr/>
        <p:txBody>
          <a:bodyPr/>
          <a:lstStyle/>
          <a:p>
            <a:r>
              <a:rPr lang="en-US" dirty="0" smtClean="0"/>
              <a:t>A polynomial with real coefficients is any polynomial where all coefficients are real.</a:t>
            </a:r>
            <a:endParaRPr lang="en-US" dirty="0"/>
          </a:p>
          <a:p>
            <a:pPr lvl="1"/>
            <a:r>
              <a:rPr lang="en-US" dirty="0" smtClean="0"/>
              <a:t>For example ,</a:t>
            </a:r>
          </a:p>
          <a:p>
            <a:pPr marL="457200" lvl="1" indent="0" algn="ctr">
              <a:buNone/>
            </a:pPr>
            <a:r>
              <a:rPr lang="en-US" i="1" dirty="0" smtClean="0">
                <a:latin typeface="Times New Roman" panose="02020603050405020304" pitchFamily="18" charset="0"/>
              </a:rPr>
              <a:t>z</a:t>
            </a:r>
            <a:r>
              <a:rPr lang="en-US" baseline="30000" dirty="0" smtClean="0">
                <a:latin typeface="Times New Roman" panose="02020603050405020304" pitchFamily="18" charset="0"/>
              </a:rPr>
              <a:t>5</a:t>
            </a:r>
            <a:r>
              <a:rPr lang="en-US" dirty="0" smtClean="0">
                <a:latin typeface="Times New Roman" panose="02020603050405020304" pitchFamily="18" charset="0"/>
              </a:rPr>
              <a:t> + 4.2</a:t>
            </a:r>
            <a:r>
              <a:rPr lang="en-US" i="1" dirty="0" smtClean="0">
                <a:latin typeface="Times New Roman" panose="02020603050405020304" pitchFamily="18" charset="0"/>
              </a:rPr>
              <a:t>z</a:t>
            </a:r>
            <a:r>
              <a:rPr lang="en-US" baseline="30000" dirty="0" smtClean="0">
                <a:latin typeface="Times New Roman" panose="02020603050405020304" pitchFamily="18" charset="0"/>
              </a:rPr>
              <a:t>4</a:t>
            </a:r>
            <a:r>
              <a:rPr lang="en-US" dirty="0" smtClean="0">
                <a:latin typeface="Times New Roman" panose="02020603050405020304" pitchFamily="18" charset="0"/>
              </a:rPr>
              <a:t> + 2.7</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+ 9.3</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0.8</a:t>
            </a:r>
            <a:r>
              <a:rPr lang="en-US" i="1" dirty="0" smtClean="0">
                <a:latin typeface="Times New Roman" panose="02020603050405020304" pitchFamily="18" charset="0"/>
              </a:rPr>
              <a:t>z</a:t>
            </a:r>
            <a:r>
              <a:rPr lang="en-US" dirty="0" smtClean="0">
                <a:latin typeface="Times New Roman" panose="02020603050405020304" pitchFamily="18" charset="0"/>
              </a:rPr>
              <a:t> + 1.2 </a:t>
            </a:r>
            <a:endParaRPr lang="en-US" dirty="0" smtClean="0">
              <a:latin typeface="Times New Roman" panose="02020603050405020304" pitchFamily="18" charset="0"/>
            </a:endParaRPr>
          </a:p>
          <a:p>
            <a:pPr lvl="1"/>
            <a:r>
              <a:rPr lang="en-US" dirty="0" smtClean="0">
                <a:solidFill>
                  <a:prstClr val="white"/>
                </a:solidFill>
              </a:rPr>
              <a:t>Any such polynomial of degree </a:t>
            </a:r>
            <a:r>
              <a:rPr lang="en-US" i="1" dirty="0" smtClean="0">
                <a:solidFill>
                  <a:prstClr val="white"/>
                </a:solidFill>
              </a:rPr>
              <a:t>n</a:t>
            </a:r>
            <a:r>
              <a:rPr lang="en-US" dirty="0" smtClean="0">
                <a:solidFill>
                  <a:prstClr val="white"/>
                </a:solidFill>
              </a:rPr>
              <a:t> may be written as</a:t>
            </a:r>
          </a:p>
          <a:p>
            <a:pPr lvl="1"/>
            <a:endParaRPr lang="en-US" dirty="0">
              <a:solidFill>
                <a:prstClr val="white"/>
              </a:solidFill>
            </a:endParaRPr>
          </a:p>
          <a:p>
            <a:pPr lvl="1"/>
            <a:endParaRPr lang="en-US" dirty="0" smtClean="0">
              <a:solidFill>
                <a:prstClr val="white"/>
              </a:solidFill>
            </a:endParaRPr>
          </a:p>
          <a:p>
            <a:pPr lvl="1"/>
            <a:endParaRPr lang="en-US" dirty="0">
              <a:solidFill>
                <a:prstClr val="white"/>
              </a:solidFill>
            </a:endParaRPr>
          </a:p>
          <a:p>
            <a:pPr lvl="1"/>
            <a:endParaRPr lang="en-US" dirty="0" smtClean="0">
              <a:solidFill>
                <a:prstClr val="white"/>
              </a:solidFill>
            </a:endParaRPr>
          </a:p>
          <a:p>
            <a:pPr lvl="1"/>
            <a:r>
              <a:rPr lang="en-US" dirty="0" smtClean="0">
                <a:solidFill>
                  <a:prstClr val="white"/>
                </a:solidFill>
              </a:rPr>
              <a:t>Important: the coefficient of </a:t>
            </a:r>
            <a:r>
              <a:rPr lang="en-US" i="1" dirty="0" err="1" smtClean="0">
                <a:solidFill>
                  <a:prstClr val="white"/>
                </a:solidFill>
                <a:latin typeface="Times New Roman" panose="02020603050405020304" pitchFamily="18" charset="0"/>
              </a:rPr>
              <a:t>z</a:t>
            </a:r>
            <a:r>
              <a:rPr lang="en-US" i="1" baseline="30000" dirty="0" err="1" smtClean="0">
                <a:solidFill>
                  <a:prstClr val="white"/>
                </a:solidFill>
                <a:latin typeface="Times New Roman" panose="02020603050405020304" pitchFamily="18" charset="0"/>
              </a:rPr>
              <a:t>k</a:t>
            </a:r>
            <a:r>
              <a:rPr lang="en-US" dirty="0" smtClean="0">
                <a:solidFill>
                  <a:prstClr val="white"/>
                </a:solidFill>
              </a:rPr>
              <a:t> is </a:t>
            </a:r>
            <a:r>
              <a:rPr lang="en-US" i="1" dirty="0" err="1" smtClean="0">
                <a:solidFill>
                  <a:prstClr val="white"/>
                </a:solidFill>
                <a:latin typeface="Symbol" panose="05050102010706020507" pitchFamily="18" charset="2"/>
              </a:rPr>
              <a:t>a</a:t>
            </a:r>
            <a:r>
              <a:rPr lang="en-US" i="1" baseline="-25000" dirty="0" err="1" smtClean="0">
                <a:solidFill>
                  <a:prstClr val="white"/>
                </a:solidFill>
                <a:latin typeface="Times New Roman" panose="02020603050405020304" pitchFamily="18" charset="0"/>
              </a:rPr>
              <a:t>k</a:t>
            </a:r>
            <a:endParaRPr lang="en-US" dirty="0">
              <a:latin typeface="Times New Roman" panose="02020603050405020304" pitchFamily="18" charset="0"/>
            </a:endParaRPr>
          </a:p>
          <a:p>
            <a:pPr marL="914400" lvl="2" indent="0">
              <a:buNone/>
            </a:pPr>
            <a:endParaRPr lang="en-US" dirty="0" smtClean="0">
              <a:latin typeface="Times New Roman" panose="02020603050405020304" pitchFamily="18" charset="0"/>
            </a:endParaRPr>
          </a:p>
          <a:p>
            <a:pPr marL="914400" lvl="2" indent="0">
              <a:buNone/>
            </a:pPr>
            <a:endParaRPr lang="en-US" dirty="0">
              <a:latin typeface="Times New Roman" panose="02020603050405020304" pitchFamily="18" charset="0"/>
            </a:endParaRPr>
          </a:p>
          <a:p>
            <a:pPr marL="914400" lvl="2" indent="0">
              <a:buNone/>
            </a:pPr>
            <a:endParaRPr lang="en-US"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1064996827"/>
              </p:ext>
            </p:extLst>
          </p:nvPr>
        </p:nvGraphicFramePr>
        <p:xfrm>
          <a:off x="3199814" y="3537104"/>
          <a:ext cx="1933575" cy="841375"/>
        </p:xfrm>
        <a:graphic>
          <a:graphicData uri="http://schemas.openxmlformats.org/presentationml/2006/ole">
            <mc:AlternateContent xmlns:mc="http://schemas.openxmlformats.org/markup-compatibility/2006">
              <mc:Choice xmlns:v="urn:schemas-microsoft-com:vml" Requires="v">
                <p:oleObj spid="_x0000_s46096" name="Equation" r:id="rId6" imgW="901440" imgH="393480" progId="Equation.DSMT4">
                  <p:embed/>
                </p:oleObj>
              </mc:Choice>
              <mc:Fallback>
                <p:oleObj name="Equation" r:id="rId6" imgW="901440" imgH="393480" progId="Equation.DSMT4">
                  <p:embed/>
                  <p:pic>
                    <p:nvPicPr>
                      <p:cNvPr id="0" name="Object 3"/>
                      <p:cNvPicPr>
                        <a:picLocks noChangeAspect="1" noChangeArrowheads="1"/>
                      </p:cNvPicPr>
                      <p:nvPr/>
                    </p:nvPicPr>
                    <p:blipFill>
                      <a:blip r:embed="rId7"/>
                      <a:srcRect/>
                      <a:stretch>
                        <a:fillRect/>
                      </a:stretch>
                    </p:blipFill>
                    <p:spPr bwMode="auto">
                      <a:xfrm>
                        <a:off x="3199814" y="3537104"/>
                        <a:ext cx="19335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98993340"/>
              </p:ext>
            </p:extLst>
          </p:nvPr>
        </p:nvGraphicFramePr>
        <p:xfrm>
          <a:off x="3862372" y="4252096"/>
          <a:ext cx="4711700" cy="460375"/>
        </p:xfrm>
        <a:graphic>
          <a:graphicData uri="http://schemas.openxmlformats.org/presentationml/2006/ole">
            <mc:AlternateContent xmlns:mc="http://schemas.openxmlformats.org/markup-compatibility/2006">
              <mc:Choice xmlns:v="urn:schemas-microsoft-com:vml" Requires="v">
                <p:oleObj spid="_x0000_s46097" name="Equation" r:id="rId8" imgW="2197080" imgH="215640" progId="Equation.DSMT4">
                  <p:embed/>
                </p:oleObj>
              </mc:Choice>
              <mc:Fallback>
                <p:oleObj name="Equation" r:id="rId8" imgW="2197080" imgH="215640" progId="Equation.DSMT4">
                  <p:embed/>
                  <p:pic>
                    <p:nvPicPr>
                      <p:cNvPr id="0" name=""/>
                      <p:cNvPicPr>
                        <a:picLocks noChangeAspect="1" noChangeArrowheads="1"/>
                      </p:cNvPicPr>
                      <p:nvPr/>
                    </p:nvPicPr>
                    <p:blipFill>
                      <a:blip r:embed="rId9"/>
                      <a:srcRect/>
                      <a:stretch>
                        <a:fillRect/>
                      </a:stretch>
                    </p:blipFill>
                    <p:spPr bwMode="auto">
                      <a:xfrm>
                        <a:off x="3862372" y="4252096"/>
                        <a:ext cx="4711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80668242"/>
      </p:ext>
    </p:extLst>
  </p:cSld>
  <p:clrMapOvr>
    <a:masterClrMapping/>
  </p:clrMapOvr>
  <mc:AlternateContent xmlns:mc="http://schemas.openxmlformats.org/markup-compatibility/2006">
    <mc:Choice xmlns:p14="http://schemas.microsoft.com/office/powerpoint/2010/main" Requires="p14">
      <p:transition spd="slow" p14:dur="2000" advTm="89932"/>
    </mc:Choice>
    <mc:Fallback>
      <p:transition spd="slow" advTm="8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complex conjugate</a:t>
            </a:r>
            <a:endParaRPr lang="en-CA" dirty="0"/>
          </a:p>
        </p:txBody>
      </p:sp>
      <p:sp>
        <p:nvSpPr>
          <p:cNvPr id="3" name="Content Placeholder 2"/>
          <p:cNvSpPr>
            <a:spLocks noGrp="1"/>
          </p:cNvSpPr>
          <p:nvPr>
            <p:ph idx="1"/>
          </p:nvPr>
        </p:nvSpPr>
        <p:spPr/>
        <p:txBody>
          <a:bodyPr/>
          <a:lstStyle/>
          <a:p>
            <a:r>
              <a:rPr lang="en-US" dirty="0" smtClean="0"/>
              <a:t>Let us review the properties of the complex conjugate:</a:t>
            </a:r>
          </a:p>
          <a:p>
            <a:pPr lvl="1"/>
            <a:r>
              <a:rPr lang="en-US" dirty="0" smtClean="0"/>
              <a:t>For any complex </a:t>
            </a:r>
            <a:r>
              <a:rPr lang="en-US" i="1" dirty="0" smtClean="0">
                <a:latin typeface="Times New Roman" panose="02020603050405020304" pitchFamily="18" charset="0"/>
              </a:rPr>
              <a:t>z</a:t>
            </a:r>
            <a:r>
              <a:rPr lang="en-US" dirty="0" smtClean="0"/>
              <a:t>:</a:t>
            </a:r>
          </a:p>
          <a:p>
            <a:pPr lvl="1"/>
            <a:endParaRPr lang="en-US" dirty="0" smtClean="0"/>
          </a:p>
          <a:p>
            <a:pPr lvl="1"/>
            <a:r>
              <a:rPr lang="en-US" dirty="0" smtClean="0"/>
              <a:t>For a real number </a:t>
            </a:r>
            <a:r>
              <a:rPr lang="en-US" i="1" dirty="0" smtClean="0">
                <a:latin typeface="Symbol" panose="05050102010706020507" pitchFamily="18" charset="2"/>
              </a:rPr>
              <a:t>a</a:t>
            </a:r>
            <a:r>
              <a:rPr lang="en-US" dirty="0" smtClean="0"/>
              <a:t>, </a:t>
            </a:r>
          </a:p>
          <a:p>
            <a:pPr lvl="1"/>
            <a:r>
              <a:rPr lang="en-US" dirty="0" smtClean="0"/>
              <a:t>For the sum of two complex numbers,</a:t>
            </a:r>
          </a:p>
          <a:p>
            <a:pPr lvl="1"/>
            <a:endParaRPr lang="en-US" dirty="0"/>
          </a:p>
          <a:p>
            <a:pPr lvl="1"/>
            <a:r>
              <a:rPr lang="en-US" dirty="0" smtClean="0"/>
              <a:t>Consequently, </a:t>
            </a:r>
          </a:p>
          <a:p>
            <a:pPr lvl="1"/>
            <a:endParaRPr lang="en-US" dirty="0"/>
          </a:p>
          <a:p>
            <a:pPr lvl="1"/>
            <a:r>
              <a:rPr lang="en-US" dirty="0" smtClean="0"/>
              <a:t>For the product of two complex numbers, </a:t>
            </a:r>
          </a:p>
          <a:p>
            <a:pPr lvl="1"/>
            <a:endParaRPr lang="en-US" dirty="0"/>
          </a:p>
          <a:p>
            <a:pPr lvl="1"/>
            <a:r>
              <a:rPr lang="en-US" dirty="0" smtClean="0"/>
              <a:t>For a complex number raised to an integer exponent,  </a:t>
            </a:r>
            <a:endParaRPr lang="en-US" dirty="0"/>
          </a:p>
          <a:p>
            <a:pPr lvl="1"/>
            <a:endParaRPr lang="en-US" dirty="0"/>
          </a:p>
          <a:p>
            <a:pPr lvl="1"/>
            <a:endParaRPr lang="en-US" dirty="0" smtClean="0">
              <a:solidFill>
                <a:prstClr val="white"/>
              </a:solidFill>
            </a:endParaRPr>
          </a:p>
          <a:p>
            <a:pPr lvl="1"/>
            <a:endParaRPr lang="en-US" dirty="0">
              <a:solidFill>
                <a:prstClr val="white"/>
              </a:solidFill>
            </a:endParaRPr>
          </a:p>
          <a:p>
            <a:pPr lvl="1"/>
            <a:endParaRPr lang="en-US" dirty="0" smtClean="0">
              <a:solidFill>
                <a:prstClr val="white"/>
              </a:solidFill>
            </a:endParaRPr>
          </a:p>
          <a:p>
            <a:pPr marL="914400" lvl="2" indent="0">
              <a:buNone/>
            </a:pPr>
            <a:endParaRPr lang="en-US" dirty="0" smtClean="0">
              <a:latin typeface="Times New Roman" panose="02020603050405020304" pitchFamily="18" charset="0"/>
            </a:endParaRPr>
          </a:p>
          <a:p>
            <a:pPr marL="914400" lvl="2" indent="0">
              <a:buNone/>
            </a:pPr>
            <a:endParaRPr lang="en-US" dirty="0">
              <a:latin typeface="Times New Roman" panose="02020603050405020304" pitchFamily="18" charset="0"/>
            </a:endParaRPr>
          </a:p>
          <a:p>
            <a:pPr marL="914400" lvl="2" indent="0">
              <a:buNone/>
            </a:pPr>
            <a:endParaRPr lang="en-US" dirty="0" smtClean="0">
              <a:latin typeface="Times New Roman" panose="02020603050405020304" pitchFamily="18" charset="0"/>
            </a:endParaRPr>
          </a:p>
          <a:p>
            <a:pPr marL="914400" lvl="2" indent="0">
              <a:buNone/>
            </a:pPr>
            <a:endParaRPr lang="en-US" dirty="0">
              <a:latin typeface="Times New Roman" panose="02020603050405020304" pitchFamily="18" charset="0"/>
            </a:endParaRPr>
          </a:p>
          <a:p>
            <a:pPr marL="914400" lvl="2" indent="0">
              <a:buNone/>
            </a:pPr>
            <a:endParaRPr lang="en-US"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601127671"/>
              </p:ext>
            </p:extLst>
          </p:nvPr>
        </p:nvGraphicFramePr>
        <p:xfrm>
          <a:off x="5608127" y="3030799"/>
          <a:ext cx="2260600" cy="542925"/>
        </p:xfrm>
        <a:graphic>
          <a:graphicData uri="http://schemas.openxmlformats.org/presentationml/2006/ole">
            <mc:AlternateContent xmlns:mc="http://schemas.openxmlformats.org/markup-compatibility/2006">
              <mc:Choice xmlns:v="urn:schemas-microsoft-com:vml" Requires="v">
                <p:oleObj spid="_x0000_s48155" name="Equation" r:id="rId6" imgW="1054080" imgH="253800" progId="Equation.DSMT4">
                  <p:embed/>
                </p:oleObj>
              </mc:Choice>
              <mc:Fallback>
                <p:oleObj name="Equation" r:id="rId6" imgW="1054080" imgH="253800" progId="Equation.DSMT4">
                  <p:embed/>
                  <p:pic>
                    <p:nvPicPr>
                      <p:cNvPr id="0" name=""/>
                      <p:cNvPicPr>
                        <a:picLocks noChangeAspect="1" noChangeArrowheads="1"/>
                      </p:cNvPicPr>
                      <p:nvPr/>
                    </p:nvPicPr>
                    <p:blipFill>
                      <a:blip r:embed="rId7"/>
                      <a:srcRect/>
                      <a:stretch>
                        <a:fillRect/>
                      </a:stretch>
                    </p:blipFill>
                    <p:spPr bwMode="auto">
                      <a:xfrm>
                        <a:off x="5608127" y="3030799"/>
                        <a:ext cx="2260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5653829"/>
              </p:ext>
            </p:extLst>
          </p:nvPr>
        </p:nvGraphicFramePr>
        <p:xfrm>
          <a:off x="2916546" y="3606198"/>
          <a:ext cx="2043112" cy="976312"/>
        </p:xfrm>
        <a:graphic>
          <a:graphicData uri="http://schemas.openxmlformats.org/presentationml/2006/ole">
            <mc:AlternateContent xmlns:mc="http://schemas.openxmlformats.org/markup-compatibility/2006">
              <mc:Choice xmlns:v="urn:schemas-microsoft-com:vml" Requires="v">
                <p:oleObj spid="_x0000_s48156" name="Equation" r:id="rId8" imgW="952200" imgH="457200" progId="Equation.DSMT4">
                  <p:embed/>
                </p:oleObj>
              </mc:Choice>
              <mc:Fallback>
                <p:oleObj name="Equation" r:id="rId8" imgW="952200" imgH="457200" progId="Equation.DSMT4">
                  <p:embed/>
                  <p:pic>
                    <p:nvPicPr>
                      <p:cNvPr id="0" name=""/>
                      <p:cNvPicPr>
                        <a:picLocks noChangeAspect="1" noChangeArrowheads="1"/>
                      </p:cNvPicPr>
                      <p:nvPr/>
                    </p:nvPicPr>
                    <p:blipFill>
                      <a:blip r:embed="rId9"/>
                      <a:srcRect/>
                      <a:stretch>
                        <a:fillRect/>
                      </a:stretch>
                    </p:blipFill>
                    <p:spPr bwMode="auto">
                      <a:xfrm>
                        <a:off x="2916546" y="3606198"/>
                        <a:ext cx="2043112"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77828870"/>
              </p:ext>
            </p:extLst>
          </p:nvPr>
        </p:nvGraphicFramePr>
        <p:xfrm>
          <a:off x="5990382" y="4568535"/>
          <a:ext cx="1662112" cy="542925"/>
        </p:xfrm>
        <a:graphic>
          <a:graphicData uri="http://schemas.openxmlformats.org/presentationml/2006/ole">
            <mc:AlternateContent xmlns:mc="http://schemas.openxmlformats.org/markup-compatibility/2006">
              <mc:Choice xmlns:v="urn:schemas-microsoft-com:vml" Requires="v">
                <p:oleObj spid="_x0000_s48157" name="Equation" r:id="rId10" imgW="774360" imgH="253800" progId="Equation.DSMT4">
                  <p:embed/>
                </p:oleObj>
              </mc:Choice>
              <mc:Fallback>
                <p:oleObj name="Equation" r:id="rId10" imgW="774360" imgH="253800" progId="Equation.DSMT4">
                  <p:embed/>
                  <p:pic>
                    <p:nvPicPr>
                      <p:cNvPr id="0" name=""/>
                      <p:cNvPicPr>
                        <a:picLocks noChangeAspect="1" noChangeArrowheads="1"/>
                      </p:cNvPicPr>
                      <p:nvPr/>
                    </p:nvPicPr>
                    <p:blipFill>
                      <a:blip r:embed="rId11"/>
                      <a:srcRect/>
                      <a:stretch>
                        <a:fillRect/>
                      </a:stretch>
                    </p:blipFill>
                    <p:spPr bwMode="auto">
                      <a:xfrm>
                        <a:off x="5990382" y="4568535"/>
                        <a:ext cx="16621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83687658"/>
              </p:ext>
            </p:extLst>
          </p:nvPr>
        </p:nvGraphicFramePr>
        <p:xfrm>
          <a:off x="7297511" y="5346348"/>
          <a:ext cx="1608137" cy="623887"/>
        </p:xfrm>
        <a:graphic>
          <a:graphicData uri="http://schemas.openxmlformats.org/presentationml/2006/ole">
            <mc:AlternateContent xmlns:mc="http://schemas.openxmlformats.org/markup-compatibility/2006">
              <mc:Choice xmlns:v="urn:schemas-microsoft-com:vml" Requires="v">
                <p:oleObj spid="_x0000_s48158" name="Equation" r:id="rId12" imgW="749160" imgH="291960" progId="Equation.DSMT4">
                  <p:embed/>
                </p:oleObj>
              </mc:Choice>
              <mc:Fallback>
                <p:oleObj name="Equation" r:id="rId12" imgW="749160" imgH="291960" progId="Equation.DSMT4">
                  <p:embed/>
                  <p:pic>
                    <p:nvPicPr>
                      <p:cNvPr id="0" name=""/>
                      <p:cNvPicPr>
                        <a:picLocks noChangeAspect="1" noChangeArrowheads="1"/>
                      </p:cNvPicPr>
                      <p:nvPr/>
                    </p:nvPicPr>
                    <p:blipFill>
                      <a:blip r:embed="rId13"/>
                      <a:srcRect/>
                      <a:stretch>
                        <a:fillRect/>
                      </a:stretch>
                    </p:blipFill>
                    <p:spPr bwMode="auto">
                      <a:xfrm>
                        <a:off x="7297511" y="5346348"/>
                        <a:ext cx="16081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859768173"/>
              </p:ext>
            </p:extLst>
          </p:nvPr>
        </p:nvGraphicFramePr>
        <p:xfrm>
          <a:off x="3411844" y="1895892"/>
          <a:ext cx="1144588" cy="623887"/>
        </p:xfrm>
        <a:graphic>
          <a:graphicData uri="http://schemas.openxmlformats.org/presentationml/2006/ole">
            <mc:AlternateContent xmlns:mc="http://schemas.openxmlformats.org/markup-compatibility/2006">
              <mc:Choice xmlns:v="urn:schemas-microsoft-com:vml" Requires="v">
                <p:oleObj spid="_x0000_s48159" name="Equation" r:id="rId14" imgW="533160" imgH="291960" progId="Equation.DSMT4">
                  <p:embed/>
                </p:oleObj>
              </mc:Choice>
              <mc:Fallback>
                <p:oleObj name="Equation" r:id="rId14" imgW="533160" imgH="291960" progId="Equation.DSMT4">
                  <p:embed/>
                  <p:pic>
                    <p:nvPicPr>
                      <p:cNvPr id="0" name=""/>
                      <p:cNvPicPr>
                        <a:picLocks noChangeAspect="1" noChangeArrowheads="1"/>
                      </p:cNvPicPr>
                      <p:nvPr/>
                    </p:nvPicPr>
                    <p:blipFill>
                      <a:blip r:embed="rId15"/>
                      <a:srcRect/>
                      <a:stretch>
                        <a:fillRect/>
                      </a:stretch>
                    </p:blipFill>
                    <p:spPr bwMode="auto">
                      <a:xfrm>
                        <a:off x="3411844" y="1895892"/>
                        <a:ext cx="114458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5313276"/>
              </p:ext>
            </p:extLst>
          </p:nvPr>
        </p:nvGraphicFramePr>
        <p:xfrm>
          <a:off x="3701242" y="2760949"/>
          <a:ext cx="818284" cy="369455"/>
        </p:xfrm>
        <a:graphic>
          <a:graphicData uri="http://schemas.openxmlformats.org/presentationml/2006/ole">
            <mc:AlternateContent xmlns:mc="http://schemas.openxmlformats.org/markup-compatibility/2006">
              <mc:Choice xmlns:v="urn:schemas-microsoft-com:vml" Requires="v">
                <p:oleObj spid="_x0000_s48160" name="Equation" r:id="rId16" imgW="419040" imgH="190440" progId="Equation.DSMT4">
                  <p:embed/>
                </p:oleObj>
              </mc:Choice>
              <mc:Fallback>
                <p:oleObj name="Equation" r:id="rId16" imgW="419040" imgH="190440" progId="Equation.DSMT4">
                  <p:embed/>
                  <p:pic>
                    <p:nvPicPr>
                      <p:cNvPr id="0" name=""/>
                      <p:cNvPicPr>
                        <a:picLocks noChangeAspect="1" noChangeArrowheads="1"/>
                      </p:cNvPicPr>
                      <p:nvPr/>
                    </p:nvPicPr>
                    <p:blipFill>
                      <a:blip r:embed="rId17"/>
                      <a:srcRect/>
                      <a:stretch>
                        <a:fillRect/>
                      </a:stretch>
                    </p:blipFill>
                    <p:spPr bwMode="auto">
                      <a:xfrm>
                        <a:off x="3701242" y="2760949"/>
                        <a:ext cx="818284" cy="36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83754312"/>
      </p:ext>
    </p:extLst>
  </p:cSld>
  <p:clrMapOvr>
    <a:masterClrMapping/>
  </p:clrMapOvr>
  <mc:AlternateContent xmlns:mc="http://schemas.openxmlformats.org/markup-compatibility/2006">
    <mc:Choice xmlns:p14="http://schemas.microsoft.com/office/powerpoint/2010/main" Requires="p14">
      <p:transition spd="slow" p14:dur="2000" advTm="87266"/>
    </mc:Choice>
    <mc:Fallback>
      <p:transition spd="slow" advTm="8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 with real coefficients</a:t>
            </a:r>
            <a:endParaRPr lang="en-CA" dirty="0"/>
          </a:p>
        </p:txBody>
      </p:sp>
      <p:sp>
        <p:nvSpPr>
          <p:cNvPr id="3" name="Content Placeholder 2"/>
          <p:cNvSpPr>
            <a:spLocks noGrp="1"/>
          </p:cNvSpPr>
          <p:nvPr>
            <p:ph idx="1"/>
          </p:nvPr>
        </p:nvSpPr>
        <p:spPr/>
        <p:txBody>
          <a:bodyPr/>
          <a:lstStyle/>
          <a:p>
            <a:r>
              <a:rPr lang="en-US" dirty="0" smtClean="0"/>
              <a:t>Suppose that </a:t>
            </a:r>
            <a:r>
              <a:rPr lang="en-US" i="1" dirty="0" smtClean="0"/>
              <a:t>r</a:t>
            </a:r>
            <a:r>
              <a:rPr lang="en-US" dirty="0" smtClean="0"/>
              <a:t> is a root of a complex polynomial with real coefficients:</a:t>
            </a:r>
          </a:p>
          <a:p>
            <a:pPr marL="0" indent="0">
              <a:buNone/>
            </a:pPr>
            <a:endParaRPr lang="en-US" dirty="0" smtClean="0">
              <a:latin typeface="Times New Roman" panose="02020603050405020304" pitchFamily="18" charset="0"/>
            </a:endParaRPr>
          </a:p>
          <a:p>
            <a:r>
              <a:rPr lang="en-US" dirty="0" smtClean="0">
                <a:latin typeface="Times New Roman" panose="02020603050405020304" pitchFamily="18" charset="0"/>
              </a:rPr>
              <a:t>We have two possibilities: either </a:t>
            </a:r>
            <a:r>
              <a:rPr lang="en-US" i="1" dirty="0" smtClean="0">
                <a:latin typeface="Times New Roman" panose="02020603050405020304" pitchFamily="18" charset="0"/>
              </a:rPr>
              <a:t>r</a:t>
            </a:r>
            <a:r>
              <a:rPr lang="en-US" dirty="0" smtClean="0">
                <a:latin typeface="Times New Roman" panose="02020603050405020304" pitchFamily="18" charset="0"/>
              </a:rPr>
              <a:t> is real, or </a:t>
            </a:r>
            <a:r>
              <a:rPr lang="en-US" i="1" dirty="0" smtClean="0">
                <a:latin typeface="Times New Roman" panose="02020603050405020304" pitchFamily="18" charset="0"/>
              </a:rPr>
              <a:t>r</a:t>
            </a:r>
            <a:r>
              <a:rPr lang="en-US" dirty="0" smtClean="0">
                <a:latin typeface="Times New Roman" panose="02020603050405020304" pitchFamily="18" charset="0"/>
              </a:rPr>
              <a:t> is not real</a:t>
            </a:r>
          </a:p>
          <a:p>
            <a:pPr lvl="1"/>
            <a:r>
              <a:rPr lang="en-US" dirty="0" smtClean="0">
                <a:latin typeface="Times New Roman" panose="02020603050405020304" pitchFamily="18" charset="0"/>
              </a:rPr>
              <a:t>Let us suppose that </a:t>
            </a:r>
            <a:r>
              <a:rPr lang="en-US" i="1" dirty="0" smtClean="0">
                <a:latin typeface="Times New Roman" panose="02020603050405020304" pitchFamily="18" charset="0"/>
              </a:rPr>
              <a:t>r</a:t>
            </a:r>
            <a:r>
              <a:rPr lang="en-US" dirty="0" smtClean="0">
                <a:latin typeface="Times New Roman" panose="02020603050405020304" pitchFamily="18" charset="0"/>
              </a:rPr>
              <a:t> is not real</a:t>
            </a: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398454108"/>
              </p:ext>
            </p:extLst>
          </p:nvPr>
        </p:nvGraphicFramePr>
        <p:xfrm>
          <a:off x="3165270" y="2047531"/>
          <a:ext cx="2128693" cy="764886"/>
        </p:xfrm>
        <a:graphic>
          <a:graphicData uri="http://schemas.openxmlformats.org/presentationml/2006/ole">
            <mc:AlternateContent xmlns:mc="http://schemas.openxmlformats.org/markup-compatibility/2006">
              <mc:Choice xmlns:v="urn:schemas-microsoft-com:vml" Requires="v">
                <p:oleObj spid="_x0000_s49161" name="Equation" r:id="rId6" imgW="1091880" imgH="393480" progId="Equation.DSMT4">
                  <p:embed/>
                </p:oleObj>
              </mc:Choice>
              <mc:Fallback>
                <p:oleObj name="Equation" r:id="rId6" imgW="1091880" imgH="393480" progId="Equation.DSMT4">
                  <p:embed/>
                  <p:pic>
                    <p:nvPicPr>
                      <p:cNvPr id="0" name=""/>
                      <p:cNvPicPr>
                        <a:picLocks noChangeAspect="1" noChangeArrowheads="1"/>
                      </p:cNvPicPr>
                      <p:nvPr/>
                    </p:nvPicPr>
                    <p:blipFill>
                      <a:blip r:embed="rId7"/>
                      <a:srcRect/>
                      <a:stretch>
                        <a:fillRect/>
                      </a:stretch>
                    </p:blipFill>
                    <p:spPr bwMode="auto">
                      <a:xfrm>
                        <a:off x="3165270" y="2047531"/>
                        <a:ext cx="2128693" cy="76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6338048"/>
      </p:ext>
    </p:extLst>
  </p:cSld>
  <p:clrMapOvr>
    <a:masterClrMapping/>
  </p:clrMapOvr>
  <mc:AlternateContent xmlns:mc="http://schemas.openxmlformats.org/markup-compatibility/2006">
    <mc:Choice xmlns:p14="http://schemas.microsoft.com/office/powerpoint/2010/main" Requires="p14">
      <p:transition spd="slow" p14:dur="2000" advTm="33208"/>
    </mc:Choice>
    <mc:Fallback>
      <p:transition spd="slow" advTm="3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 with real coefficients</a:t>
            </a:r>
            <a:endParaRPr lang="en-CA" dirty="0"/>
          </a:p>
        </p:txBody>
      </p:sp>
      <p:sp>
        <p:nvSpPr>
          <p:cNvPr id="3" name="Content Placeholder 2"/>
          <p:cNvSpPr>
            <a:spLocks noGrp="1"/>
          </p:cNvSpPr>
          <p:nvPr>
            <p:ph idx="1"/>
          </p:nvPr>
        </p:nvSpPr>
        <p:spPr/>
        <p:txBody>
          <a:bodyPr/>
          <a:lstStyle/>
          <a:p>
            <a:r>
              <a:rPr lang="en-US" dirty="0" smtClean="0"/>
              <a:t>If </a:t>
            </a:r>
            <a:r>
              <a:rPr lang="en-US" i="1" dirty="0" smtClean="0"/>
              <a:t>r </a:t>
            </a:r>
            <a:r>
              <a:rPr lang="en-US" dirty="0" smtClean="0"/>
              <a:t>is not real, let us conjugate both sides of</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Is this not                                   ?</a:t>
            </a:r>
          </a:p>
          <a:p>
            <a:endParaRPr lang="en-US" dirty="0"/>
          </a:p>
          <a:p>
            <a:pPr lvl="1"/>
            <a:r>
              <a:rPr lang="en-US" dirty="0" smtClean="0"/>
              <a:t>Consequently, if </a:t>
            </a:r>
            <a:r>
              <a:rPr lang="en-US" i="1" dirty="0" smtClean="0"/>
              <a:t>r</a:t>
            </a:r>
            <a:r>
              <a:rPr lang="en-US" dirty="0" smtClean="0"/>
              <a:t> is a root, the </a:t>
            </a:r>
            <a:r>
              <a:rPr lang="en-US" i="1" dirty="0" smtClean="0"/>
              <a:t>r</a:t>
            </a:r>
            <a:r>
              <a:rPr lang="en-US" baseline="30000" dirty="0" smtClean="0"/>
              <a:t>*</a:t>
            </a:r>
            <a:r>
              <a:rPr lang="en-US" dirty="0" smtClean="0"/>
              <a:t> is also a root</a:t>
            </a:r>
            <a:endParaRPr lang="en-US" dirty="0"/>
          </a:p>
          <a:p>
            <a:endParaRPr lang="en-US" dirty="0" smtClean="0"/>
          </a:p>
          <a:p>
            <a:endParaRPr lang="en-US" dirty="0" smtClean="0"/>
          </a:p>
          <a:p>
            <a:pPr marL="0" indent="0">
              <a:buNone/>
            </a:pP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15" name="Object 14"/>
          <p:cNvGraphicFramePr>
            <a:graphicFrameLocks noChangeAspect="1"/>
          </p:cNvGraphicFramePr>
          <p:nvPr>
            <p:extLst>
              <p:ext uri="{D42A27DB-BD31-4B8C-83A1-F6EECF244321}">
                <p14:modId xmlns:p14="http://schemas.microsoft.com/office/powerpoint/2010/main" val="659411779"/>
              </p:ext>
            </p:extLst>
          </p:nvPr>
        </p:nvGraphicFramePr>
        <p:xfrm>
          <a:off x="3588890" y="1998083"/>
          <a:ext cx="1782330" cy="887557"/>
        </p:xfrm>
        <a:graphic>
          <a:graphicData uri="http://schemas.openxmlformats.org/presentationml/2006/ole">
            <mc:AlternateContent xmlns:mc="http://schemas.openxmlformats.org/markup-compatibility/2006">
              <mc:Choice xmlns:v="urn:schemas-microsoft-com:vml" Requires="v">
                <p:oleObj spid="_x0000_s47160" name="Equation" r:id="rId6" imgW="914400" imgH="457200" progId="Equation.DSMT4">
                  <p:embed/>
                </p:oleObj>
              </mc:Choice>
              <mc:Fallback>
                <p:oleObj name="Equation" r:id="rId6" imgW="914400" imgH="457200" progId="Equation.DSMT4">
                  <p:embed/>
                  <p:pic>
                    <p:nvPicPr>
                      <p:cNvPr id="0" name=""/>
                      <p:cNvPicPr>
                        <a:picLocks noChangeAspect="1" noChangeArrowheads="1"/>
                      </p:cNvPicPr>
                      <p:nvPr/>
                    </p:nvPicPr>
                    <p:blipFill>
                      <a:blip r:embed="rId7"/>
                      <a:srcRect/>
                      <a:stretch>
                        <a:fillRect/>
                      </a:stretch>
                    </p:blipFill>
                    <p:spPr bwMode="auto">
                      <a:xfrm>
                        <a:off x="3588890" y="1998083"/>
                        <a:ext cx="1782330" cy="88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056625919"/>
              </p:ext>
            </p:extLst>
          </p:nvPr>
        </p:nvGraphicFramePr>
        <p:xfrm>
          <a:off x="3627083" y="3682462"/>
          <a:ext cx="1682750" cy="766762"/>
        </p:xfrm>
        <a:graphic>
          <a:graphicData uri="http://schemas.openxmlformats.org/presentationml/2006/ole">
            <mc:AlternateContent xmlns:mc="http://schemas.openxmlformats.org/markup-compatibility/2006">
              <mc:Choice xmlns:v="urn:schemas-microsoft-com:vml" Requires="v">
                <p:oleObj spid="_x0000_s47161" name="Equation" r:id="rId8" imgW="863280" imgH="393480" progId="Equation.DSMT4">
                  <p:embed/>
                </p:oleObj>
              </mc:Choice>
              <mc:Fallback>
                <p:oleObj name="Equation" r:id="rId8" imgW="863280" imgH="393480" progId="Equation.DSMT4">
                  <p:embed/>
                  <p:pic>
                    <p:nvPicPr>
                      <p:cNvPr id="0" name=""/>
                      <p:cNvPicPr>
                        <a:picLocks noChangeAspect="1" noChangeArrowheads="1"/>
                      </p:cNvPicPr>
                      <p:nvPr/>
                    </p:nvPicPr>
                    <p:blipFill>
                      <a:blip r:embed="rId9"/>
                      <a:srcRect/>
                      <a:stretch>
                        <a:fillRect/>
                      </a:stretch>
                    </p:blipFill>
                    <p:spPr bwMode="auto">
                      <a:xfrm>
                        <a:off x="3627083" y="3682462"/>
                        <a:ext cx="16827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97301802"/>
              </p:ext>
            </p:extLst>
          </p:nvPr>
        </p:nvGraphicFramePr>
        <p:xfrm>
          <a:off x="3598509" y="4400294"/>
          <a:ext cx="1682750" cy="766762"/>
        </p:xfrm>
        <a:graphic>
          <a:graphicData uri="http://schemas.openxmlformats.org/presentationml/2006/ole">
            <mc:AlternateContent xmlns:mc="http://schemas.openxmlformats.org/markup-compatibility/2006">
              <mc:Choice xmlns:v="urn:schemas-microsoft-com:vml" Requires="v">
                <p:oleObj spid="_x0000_s47162" name="Equation" r:id="rId10" imgW="863280" imgH="393480" progId="Equation.DSMT4">
                  <p:embed/>
                </p:oleObj>
              </mc:Choice>
              <mc:Fallback>
                <p:oleObj name="Equation" r:id="rId10" imgW="863280" imgH="393480" progId="Equation.DSMT4">
                  <p:embed/>
                  <p:pic>
                    <p:nvPicPr>
                      <p:cNvPr id="0" name=""/>
                      <p:cNvPicPr>
                        <a:picLocks noChangeAspect="1" noChangeArrowheads="1"/>
                      </p:cNvPicPr>
                      <p:nvPr/>
                    </p:nvPicPr>
                    <p:blipFill>
                      <a:blip r:embed="rId11"/>
                      <a:srcRect/>
                      <a:stretch>
                        <a:fillRect/>
                      </a:stretch>
                    </p:blipFill>
                    <p:spPr bwMode="auto">
                      <a:xfrm>
                        <a:off x="3598509" y="4400294"/>
                        <a:ext cx="16827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45814312"/>
              </p:ext>
            </p:extLst>
          </p:nvPr>
        </p:nvGraphicFramePr>
        <p:xfrm>
          <a:off x="6735161" y="3917163"/>
          <a:ext cx="893763" cy="419100"/>
        </p:xfrm>
        <a:graphic>
          <a:graphicData uri="http://schemas.openxmlformats.org/presentationml/2006/ole">
            <mc:AlternateContent xmlns:mc="http://schemas.openxmlformats.org/markup-compatibility/2006">
              <mc:Choice xmlns:v="urn:schemas-microsoft-com:vml" Requires="v">
                <p:oleObj spid="_x0000_s47163" name="Equation" r:id="rId12" imgW="457200" imgH="215640" progId="Equation.DSMT4">
                  <p:embed/>
                </p:oleObj>
              </mc:Choice>
              <mc:Fallback>
                <p:oleObj name="Equation" r:id="rId12" imgW="457200" imgH="215640" progId="Equation.DSMT4">
                  <p:embed/>
                  <p:pic>
                    <p:nvPicPr>
                      <p:cNvPr id="0" name="Object 15"/>
                      <p:cNvPicPr>
                        <a:picLocks noChangeAspect="1" noChangeArrowheads="1"/>
                      </p:cNvPicPr>
                      <p:nvPr/>
                    </p:nvPicPr>
                    <p:blipFill>
                      <a:blip r:embed="rId13"/>
                      <a:srcRect/>
                      <a:stretch>
                        <a:fillRect/>
                      </a:stretch>
                    </p:blipFill>
                    <p:spPr bwMode="auto">
                      <a:xfrm>
                        <a:off x="6735161" y="3917163"/>
                        <a:ext cx="8937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5679375" y="3901282"/>
            <a:ext cx="1186543"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But each </a:t>
            </a:r>
            <a:endParaRPr lang="en-CA" sz="2000" dirty="0">
              <a:solidFill>
                <a:schemeClr val="bg1"/>
              </a:solidFill>
              <a:latin typeface="Cambria" panose="02040503050406030204" pitchFamily="18" charset="0"/>
              <a:ea typeface="Cambria" panose="02040503050406030204" pitchFamily="18"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192014344"/>
              </p:ext>
            </p:extLst>
          </p:nvPr>
        </p:nvGraphicFramePr>
        <p:xfrm>
          <a:off x="3666973" y="2885970"/>
          <a:ext cx="1238250" cy="766762"/>
        </p:xfrm>
        <a:graphic>
          <a:graphicData uri="http://schemas.openxmlformats.org/presentationml/2006/ole">
            <mc:AlternateContent xmlns:mc="http://schemas.openxmlformats.org/markup-compatibility/2006">
              <mc:Choice xmlns:v="urn:schemas-microsoft-com:vml" Requires="v">
                <p:oleObj spid="_x0000_s47164" name="Equation" r:id="rId14" imgW="634680" imgH="393480" progId="Equation.DSMT4">
                  <p:embed/>
                </p:oleObj>
              </mc:Choice>
              <mc:Fallback>
                <p:oleObj name="Equation" r:id="rId14" imgW="634680" imgH="393480" progId="Equation.DSMT4">
                  <p:embed/>
                  <p:pic>
                    <p:nvPicPr>
                      <p:cNvPr id="0" name=""/>
                      <p:cNvPicPr>
                        <a:picLocks noChangeAspect="1" noChangeArrowheads="1"/>
                      </p:cNvPicPr>
                      <p:nvPr/>
                    </p:nvPicPr>
                    <p:blipFill>
                      <a:blip r:embed="rId15"/>
                      <a:srcRect/>
                      <a:stretch>
                        <a:fillRect/>
                      </a:stretch>
                    </p:blipFill>
                    <p:spPr bwMode="auto">
                      <a:xfrm>
                        <a:off x="3666973" y="2885970"/>
                        <a:ext cx="12382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42320651"/>
              </p:ext>
            </p:extLst>
          </p:nvPr>
        </p:nvGraphicFramePr>
        <p:xfrm>
          <a:off x="4871708" y="3072709"/>
          <a:ext cx="444500" cy="322262"/>
        </p:xfrm>
        <a:graphic>
          <a:graphicData uri="http://schemas.openxmlformats.org/presentationml/2006/ole">
            <mc:AlternateContent xmlns:mc="http://schemas.openxmlformats.org/markup-compatibility/2006">
              <mc:Choice xmlns:v="urn:schemas-microsoft-com:vml" Requires="v">
                <p:oleObj spid="_x0000_s47165" name="Equation" r:id="rId16" imgW="228600" imgH="164880" progId="Equation.DSMT4">
                  <p:embed/>
                </p:oleObj>
              </mc:Choice>
              <mc:Fallback>
                <p:oleObj name="Equation" r:id="rId16" imgW="228600" imgH="164880" progId="Equation.DSMT4">
                  <p:embed/>
                  <p:pic>
                    <p:nvPicPr>
                      <p:cNvPr id="0" name=""/>
                      <p:cNvPicPr>
                        <a:picLocks noChangeAspect="1" noChangeArrowheads="1"/>
                      </p:cNvPicPr>
                      <p:nvPr/>
                    </p:nvPicPr>
                    <p:blipFill>
                      <a:blip r:embed="rId17"/>
                      <a:srcRect/>
                      <a:stretch>
                        <a:fillRect/>
                      </a:stretch>
                    </p:blipFill>
                    <p:spPr bwMode="auto">
                      <a:xfrm>
                        <a:off x="4871708" y="3072709"/>
                        <a:ext cx="4445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135121498"/>
              </p:ext>
            </p:extLst>
          </p:nvPr>
        </p:nvGraphicFramePr>
        <p:xfrm>
          <a:off x="2082100" y="5092994"/>
          <a:ext cx="2201862" cy="765175"/>
        </p:xfrm>
        <a:graphic>
          <a:graphicData uri="http://schemas.openxmlformats.org/presentationml/2006/ole">
            <mc:AlternateContent xmlns:mc="http://schemas.openxmlformats.org/markup-compatibility/2006">
              <mc:Choice xmlns:v="urn:schemas-microsoft-com:vml" Requires="v">
                <p:oleObj spid="_x0000_s47166" name="Equation" r:id="rId18" imgW="1130040" imgH="393480" progId="Equation.DSMT4">
                  <p:embed/>
                </p:oleObj>
              </mc:Choice>
              <mc:Fallback>
                <p:oleObj name="Equation" r:id="rId18" imgW="1130040" imgH="393480" progId="Equation.DSMT4">
                  <p:embed/>
                  <p:pic>
                    <p:nvPicPr>
                      <p:cNvPr id="0" name="Object 5"/>
                      <p:cNvPicPr>
                        <a:picLocks noChangeAspect="1" noChangeArrowheads="1"/>
                      </p:cNvPicPr>
                      <p:nvPr/>
                    </p:nvPicPr>
                    <p:blipFill>
                      <a:blip r:embed="rId19"/>
                      <a:srcRect/>
                      <a:stretch>
                        <a:fillRect/>
                      </a:stretch>
                    </p:blipFill>
                    <p:spPr bwMode="auto">
                      <a:xfrm>
                        <a:off x="2082100" y="5092994"/>
                        <a:ext cx="2201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804246523"/>
              </p:ext>
            </p:extLst>
          </p:nvPr>
        </p:nvGraphicFramePr>
        <p:xfrm>
          <a:off x="6137272" y="1470932"/>
          <a:ext cx="2128838" cy="765175"/>
        </p:xfrm>
        <a:graphic>
          <a:graphicData uri="http://schemas.openxmlformats.org/presentationml/2006/ole">
            <mc:AlternateContent xmlns:mc="http://schemas.openxmlformats.org/markup-compatibility/2006">
              <mc:Choice xmlns:v="urn:schemas-microsoft-com:vml" Requires="v">
                <p:oleObj spid="_x0000_s47167" name="Equation" r:id="rId20" imgW="1091880" imgH="393480" progId="Equation.DSMT4">
                  <p:embed/>
                </p:oleObj>
              </mc:Choice>
              <mc:Fallback>
                <p:oleObj name="Equation" r:id="rId20" imgW="1091880" imgH="393480" progId="Equation.DSMT4">
                  <p:embed/>
                  <p:pic>
                    <p:nvPicPr>
                      <p:cNvPr id="0" name="Object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37272" y="1470932"/>
                        <a:ext cx="21288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 name="Audio 2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68723599"/>
      </p:ext>
    </p:extLst>
  </p:cSld>
  <p:clrMapOvr>
    <a:masterClrMapping/>
  </p:clrMapOvr>
  <mc:AlternateContent xmlns:mc="http://schemas.openxmlformats.org/markup-compatibility/2006">
    <mc:Choice xmlns:p14="http://schemas.microsoft.com/office/powerpoint/2010/main" Requires="p14">
      <p:transition spd="slow" p14:dur="2000" advTm="147706"/>
    </mc:Choice>
    <mc:Fallback>
      <p:transition spd="slow" advTm="147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 with real coefficients</a:t>
            </a:r>
            <a:endParaRPr lang="en-CA" dirty="0"/>
          </a:p>
        </p:txBody>
      </p:sp>
      <p:sp>
        <p:nvSpPr>
          <p:cNvPr id="3" name="Content Placeholder 2"/>
          <p:cNvSpPr>
            <a:spLocks noGrp="1"/>
          </p:cNvSpPr>
          <p:nvPr>
            <p:ph idx="1"/>
          </p:nvPr>
        </p:nvSpPr>
        <p:spPr>
          <a:xfrm>
            <a:off x="457200" y="1186532"/>
            <a:ext cx="8229600" cy="4525963"/>
          </a:xfrm>
        </p:spPr>
        <p:txBody>
          <a:bodyPr/>
          <a:lstStyle/>
          <a:p>
            <a:pPr marL="0" indent="0">
              <a:buNone/>
            </a:pPr>
            <a:r>
              <a:rPr lang="en-US" dirty="0" smtClean="0"/>
              <a:t>Theorem:</a:t>
            </a:r>
          </a:p>
          <a:p>
            <a:pPr marL="0" indent="0">
              <a:buNone/>
            </a:pPr>
            <a:r>
              <a:rPr lang="en-US" dirty="0" smtClean="0"/>
              <a:t>	If </a:t>
            </a:r>
            <a:r>
              <a:rPr lang="en-US" i="1" dirty="0" smtClean="0">
                <a:latin typeface="Times New Roman" panose="02020603050405020304" pitchFamily="18" charset="0"/>
              </a:rPr>
              <a:t>p</a:t>
            </a:r>
            <a:r>
              <a:rPr lang="en-US" dirty="0" smtClean="0"/>
              <a:t> is a polynomial with real coefficients, and </a:t>
            </a:r>
            <a:r>
              <a:rPr lang="en-US" i="1" dirty="0" smtClean="0">
                <a:latin typeface="Times New Roman" panose="02020603050405020304" pitchFamily="18" charset="0"/>
              </a:rPr>
              <a:t>r</a:t>
            </a:r>
            <a:r>
              <a:rPr lang="en-US" dirty="0" smtClean="0"/>
              <a:t> is a root, 	then so is </a:t>
            </a:r>
            <a:r>
              <a:rPr lang="en-US" i="1" dirty="0" smtClean="0">
                <a:latin typeface="Times New Roman" panose="02020603050405020304" pitchFamily="18" charset="0"/>
              </a:rPr>
              <a:t>r</a:t>
            </a:r>
            <a:r>
              <a:rPr lang="en-US" baseline="30000" dirty="0" smtClean="0">
                <a:latin typeface="Times New Roman" panose="02020603050405020304" pitchFamily="18" charset="0"/>
              </a:rPr>
              <a:t>*</a:t>
            </a:r>
            <a:r>
              <a:rPr lang="en-US" dirty="0" smtClean="0"/>
              <a:t>.</a:t>
            </a:r>
            <a:endParaRPr lang="en-US" dirty="0"/>
          </a:p>
          <a:p>
            <a:pPr marL="0" indent="0">
              <a:buNone/>
            </a:pPr>
            <a:endParaRPr lang="en-US" sz="600" dirty="0" smtClean="0"/>
          </a:p>
          <a:p>
            <a:pPr marL="0" indent="0">
              <a:buNone/>
            </a:pPr>
            <a:r>
              <a:rPr lang="en-US" dirty="0" smtClean="0"/>
              <a:t>Proof: </a:t>
            </a:r>
            <a:r>
              <a:rPr lang="en-US" dirty="0"/>
              <a:t>	</a:t>
            </a:r>
            <a:r>
              <a:rPr lang="en-US" dirty="0" smtClean="0"/>
              <a:t>Assume                                   .</a:t>
            </a:r>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19" name="Object 18"/>
          <p:cNvGraphicFramePr>
            <a:graphicFrameLocks noChangeAspect="1"/>
          </p:cNvGraphicFramePr>
          <p:nvPr>
            <p:extLst>
              <p:ext uri="{D42A27DB-BD31-4B8C-83A1-F6EECF244321}">
                <p14:modId xmlns:p14="http://schemas.microsoft.com/office/powerpoint/2010/main" val="129245921"/>
              </p:ext>
            </p:extLst>
          </p:nvPr>
        </p:nvGraphicFramePr>
        <p:xfrm>
          <a:off x="3271836" y="3518584"/>
          <a:ext cx="1485900" cy="766762"/>
        </p:xfrm>
        <a:graphic>
          <a:graphicData uri="http://schemas.openxmlformats.org/presentationml/2006/ole">
            <mc:AlternateContent xmlns:mc="http://schemas.openxmlformats.org/markup-compatibility/2006">
              <mc:Choice xmlns:v="urn:schemas-microsoft-com:vml" Requires="v">
                <p:oleObj spid="_x0000_s50206" name="Equation" r:id="rId6" imgW="761760" imgH="393480" progId="Equation.DSMT4">
                  <p:embed/>
                </p:oleObj>
              </mc:Choice>
              <mc:Fallback>
                <p:oleObj name="Equation" r:id="rId6" imgW="761760" imgH="393480" progId="Equation.DSMT4">
                  <p:embed/>
                  <p:pic>
                    <p:nvPicPr>
                      <p:cNvPr id="0" name=""/>
                      <p:cNvPicPr>
                        <a:picLocks noChangeAspect="1" noChangeArrowheads="1"/>
                      </p:cNvPicPr>
                      <p:nvPr/>
                    </p:nvPicPr>
                    <p:blipFill>
                      <a:blip r:embed="rId7"/>
                      <a:srcRect/>
                      <a:stretch>
                        <a:fillRect/>
                      </a:stretch>
                    </p:blipFill>
                    <p:spPr bwMode="auto">
                      <a:xfrm>
                        <a:off x="3271836" y="3518584"/>
                        <a:ext cx="1485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263666990"/>
              </p:ext>
            </p:extLst>
          </p:nvPr>
        </p:nvGraphicFramePr>
        <p:xfrm>
          <a:off x="6735161" y="3710329"/>
          <a:ext cx="893763" cy="419100"/>
        </p:xfrm>
        <a:graphic>
          <a:graphicData uri="http://schemas.openxmlformats.org/presentationml/2006/ole">
            <mc:AlternateContent xmlns:mc="http://schemas.openxmlformats.org/markup-compatibility/2006">
              <mc:Choice xmlns:v="urn:schemas-microsoft-com:vml" Requires="v">
                <p:oleObj spid="_x0000_s50207" name="Equation" r:id="rId8" imgW="457200" imgH="215640" progId="Equation.DSMT4">
                  <p:embed/>
                </p:oleObj>
              </mc:Choice>
              <mc:Fallback>
                <p:oleObj name="Equation" r:id="rId8" imgW="457200" imgH="215640" progId="Equation.DSMT4">
                  <p:embed/>
                  <p:pic>
                    <p:nvPicPr>
                      <p:cNvPr id="0" name=""/>
                      <p:cNvPicPr>
                        <a:picLocks noChangeAspect="1" noChangeArrowheads="1"/>
                      </p:cNvPicPr>
                      <p:nvPr/>
                    </p:nvPicPr>
                    <p:blipFill>
                      <a:blip r:embed="rId9"/>
                      <a:srcRect/>
                      <a:stretch>
                        <a:fillRect/>
                      </a:stretch>
                    </p:blipFill>
                    <p:spPr bwMode="auto">
                      <a:xfrm>
                        <a:off x="6735161" y="3710329"/>
                        <a:ext cx="8937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5679375" y="3694448"/>
            <a:ext cx="1186543"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But each </a:t>
            </a:r>
            <a:endParaRPr lang="en-CA" sz="2000" dirty="0">
              <a:solidFill>
                <a:schemeClr val="bg1"/>
              </a:solidFill>
              <a:latin typeface="Cambria" panose="02040503050406030204" pitchFamily="18" charset="0"/>
              <a:ea typeface="Cambria" panose="020405030504060302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4118644080"/>
              </p:ext>
            </p:extLst>
          </p:nvPr>
        </p:nvGraphicFramePr>
        <p:xfrm>
          <a:off x="2571957" y="2883193"/>
          <a:ext cx="2201862" cy="765175"/>
        </p:xfrm>
        <a:graphic>
          <a:graphicData uri="http://schemas.openxmlformats.org/presentationml/2006/ole">
            <mc:AlternateContent xmlns:mc="http://schemas.openxmlformats.org/markup-compatibility/2006">
              <mc:Choice xmlns:v="urn:schemas-microsoft-com:vml" Requires="v">
                <p:oleObj spid="_x0000_s50208" name="Equation" r:id="rId10" imgW="1130040" imgH="393480" progId="Equation.DSMT4">
                  <p:embed/>
                </p:oleObj>
              </mc:Choice>
              <mc:Fallback>
                <p:oleObj name="Equation" r:id="rId10" imgW="1130040" imgH="393480" progId="Equation.DSMT4">
                  <p:embed/>
                  <p:pic>
                    <p:nvPicPr>
                      <p:cNvPr id="0" name=""/>
                      <p:cNvPicPr>
                        <a:picLocks noChangeAspect="1" noChangeArrowheads="1"/>
                      </p:cNvPicPr>
                      <p:nvPr/>
                    </p:nvPicPr>
                    <p:blipFill>
                      <a:blip r:embed="rId11"/>
                      <a:srcRect/>
                      <a:stretch>
                        <a:fillRect/>
                      </a:stretch>
                    </p:blipFill>
                    <p:spPr bwMode="auto">
                      <a:xfrm>
                        <a:off x="2571957" y="2883193"/>
                        <a:ext cx="2201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034198288"/>
              </p:ext>
            </p:extLst>
          </p:nvPr>
        </p:nvGraphicFramePr>
        <p:xfrm>
          <a:off x="2436126" y="2287363"/>
          <a:ext cx="2128838" cy="765175"/>
        </p:xfrm>
        <a:graphic>
          <a:graphicData uri="http://schemas.openxmlformats.org/presentationml/2006/ole">
            <mc:AlternateContent xmlns:mc="http://schemas.openxmlformats.org/markup-compatibility/2006">
              <mc:Choice xmlns:v="urn:schemas-microsoft-com:vml" Requires="v">
                <p:oleObj spid="_x0000_s50209" name="Equation" r:id="rId12" imgW="1091880" imgH="393480" progId="Equation.DSMT4">
                  <p:embed/>
                </p:oleObj>
              </mc:Choice>
              <mc:Fallback>
                <p:oleObj name="Equation" r:id="rId12" imgW="1091880" imgH="3934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6126" y="2287363"/>
                        <a:ext cx="21288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84649973"/>
              </p:ext>
            </p:extLst>
          </p:nvPr>
        </p:nvGraphicFramePr>
        <p:xfrm>
          <a:off x="3260954" y="4182615"/>
          <a:ext cx="1485900" cy="766762"/>
        </p:xfrm>
        <a:graphic>
          <a:graphicData uri="http://schemas.openxmlformats.org/presentationml/2006/ole">
            <mc:AlternateContent xmlns:mc="http://schemas.openxmlformats.org/markup-compatibility/2006">
              <mc:Choice xmlns:v="urn:schemas-microsoft-com:vml" Requires="v">
                <p:oleObj spid="_x0000_s50210" name="Equation" r:id="rId14" imgW="761760" imgH="393480" progId="Equation.DSMT4">
                  <p:embed/>
                </p:oleObj>
              </mc:Choice>
              <mc:Fallback>
                <p:oleObj name="Equation" r:id="rId14" imgW="761760" imgH="393480" progId="Equation.DSMT4">
                  <p:embed/>
                  <p:pic>
                    <p:nvPicPr>
                      <p:cNvPr id="0" name=""/>
                      <p:cNvPicPr>
                        <a:picLocks noChangeAspect="1" noChangeArrowheads="1"/>
                      </p:cNvPicPr>
                      <p:nvPr/>
                    </p:nvPicPr>
                    <p:blipFill>
                      <a:blip r:embed="rId15"/>
                      <a:srcRect/>
                      <a:stretch>
                        <a:fillRect/>
                      </a:stretch>
                    </p:blipFill>
                    <p:spPr bwMode="auto">
                      <a:xfrm>
                        <a:off x="3260954" y="4182615"/>
                        <a:ext cx="1485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83088666"/>
              </p:ext>
            </p:extLst>
          </p:nvPr>
        </p:nvGraphicFramePr>
        <p:xfrm>
          <a:off x="3250296" y="4846848"/>
          <a:ext cx="1462088" cy="766763"/>
        </p:xfrm>
        <a:graphic>
          <a:graphicData uri="http://schemas.openxmlformats.org/presentationml/2006/ole">
            <mc:AlternateContent xmlns:mc="http://schemas.openxmlformats.org/markup-compatibility/2006">
              <mc:Choice xmlns:v="urn:schemas-microsoft-com:vml" Requires="v">
                <p:oleObj spid="_x0000_s50211" name="Equation" r:id="rId16" imgW="749160" imgH="393480" progId="Equation.DSMT4">
                  <p:embed/>
                </p:oleObj>
              </mc:Choice>
              <mc:Fallback>
                <p:oleObj name="Equation" r:id="rId16" imgW="749160" imgH="393480" progId="Equation.DSMT4">
                  <p:embed/>
                  <p:pic>
                    <p:nvPicPr>
                      <p:cNvPr id="0" name=""/>
                      <p:cNvPicPr>
                        <a:picLocks noChangeAspect="1" noChangeArrowheads="1"/>
                      </p:cNvPicPr>
                      <p:nvPr/>
                    </p:nvPicPr>
                    <p:blipFill>
                      <a:blip r:embed="rId17"/>
                      <a:srcRect/>
                      <a:stretch>
                        <a:fillRect/>
                      </a:stretch>
                    </p:blipFill>
                    <p:spPr bwMode="auto">
                      <a:xfrm>
                        <a:off x="3250296" y="4846848"/>
                        <a:ext cx="14620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978385584"/>
              </p:ext>
            </p:extLst>
          </p:nvPr>
        </p:nvGraphicFramePr>
        <p:xfrm>
          <a:off x="3237593" y="5515659"/>
          <a:ext cx="2403475" cy="889000"/>
        </p:xfrm>
        <a:graphic>
          <a:graphicData uri="http://schemas.openxmlformats.org/presentationml/2006/ole">
            <mc:AlternateContent xmlns:mc="http://schemas.openxmlformats.org/markup-compatibility/2006">
              <mc:Choice xmlns:v="urn:schemas-microsoft-com:vml" Requires="v">
                <p:oleObj spid="_x0000_s50212" name="Equation" r:id="rId18" imgW="1231560" imgH="457200" progId="Equation.DSMT4">
                  <p:embed/>
                </p:oleObj>
              </mc:Choice>
              <mc:Fallback>
                <p:oleObj name="Equation" r:id="rId18" imgW="1231560" imgH="457200" progId="Equation.DSMT4">
                  <p:embed/>
                  <p:pic>
                    <p:nvPicPr>
                      <p:cNvPr id="0" name=""/>
                      <p:cNvPicPr>
                        <a:picLocks noChangeAspect="1" noChangeArrowheads="1"/>
                      </p:cNvPicPr>
                      <p:nvPr/>
                    </p:nvPicPr>
                    <p:blipFill>
                      <a:blip r:embed="rId19"/>
                      <a:srcRect/>
                      <a:stretch>
                        <a:fillRect/>
                      </a:stretch>
                    </p:blipFill>
                    <p:spPr bwMode="auto">
                      <a:xfrm>
                        <a:off x="3237593" y="5515659"/>
                        <a:ext cx="2403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5641087" y="5780705"/>
            <a:ext cx="409086" cy="369332"/>
          </a:xfrm>
          <a:prstGeom prst="rect">
            <a:avLst/>
          </a:prstGeom>
        </p:spPr>
        <p:txBody>
          <a:bodyPr wrap="none">
            <a:spAutoFit/>
          </a:bodyPr>
          <a:lstStyle/>
          <a:p>
            <a:r>
              <a:rPr lang="en-US" dirty="0">
                <a:solidFill>
                  <a:schemeClr val="bg1"/>
                </a:solidFill>
              </a:rPr>
              <a:t>▮</a:t>
            </a: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4309828"/>
      </p:ext>
    </p:extLst>
  </p:cSld>
  <p:clrMapOvr>
    <a:masterClrMapping/>
  </p:clrMapOvr>
  <mc:AlternateContent xmlns:mc="http://schemas.openxmlformats.org/markup-compatibility/2006">
    <mc:Choice xmlns:p14="http://schemas.microsoft.com/office/powerpoint/2010/main" Requires="p14">
      <p:transition spd="slow" p14:dur="2000" advTm="97879"/>
    </mc:Choice>
    <mc:Fallback>
      <p:transition spd="slow" advTm="9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 with real coefficients</a:t>
            </a:r>
            <a:endParaRPr lang="en-CA" dirty="0"/>
          </a:p>
        </p:txBody>
      </p:sp>
      <p:sp>
        <p:nvSpPr>
          <p:cNvPr id="3" name="Content Placeholder 2"/>
          <p:cNvSpPr>
            <a:spLocks noGrp="1"/>
          </p:cNvSpPr>
          <p:nvPr>
            <p:ph idx="1"/>
          </p:nvPr>
        </p:nvSpPr>
        <p:spPr/>
        <p:txBody>
          <a:bodyPr/>
          <a:lstStyle/>
          <a:p>
            <a:r>
              <a:rPr lang="en-US" dirty="0" smtClean="0"/>
              <a:t>To reiterate:</a:t>
            </a:r>
          </a:p>
          <a:p>
            <a:pPr lvl="1"/>
            <a:r>
              <a:rPr lang="en-US" dirty="0" smtClean="0"/>
              <a:t>If </a:t>
            </a:r>
            <a:r>
              <a:rPr lang="en-US" i="1" dirty="0" smtClean="0">
                <a:latin typeface="Times New Roman" panose="02020603050405020304" pitchFamily="18" charset="0"/>
              </a:rPr>
              <a:t>p</a:t>
            </a:r>
            <a:r>
              <a:rPr lang="en-US" dirty="0" smtClean="0"/>
              <a:t> is a polynomial with real coefficients and </a:t>
            </a:r>
            <a:r>
              <a:rPr lang="en-US" i="1" dirty="0" smtClean="0">
                <a:latin typeface="Times New Roman" panose="02020603050405020304" pitchFamily="18" charset="0"/>
              </a:rPr>
              <a:t>r</a:t>
            </a:r>
            <a:r>
              <a:rPr lang="en-US" dirty="0" smtClean="0"/>
              <a:t> is a non-real complex root of </a:t>
            </a:r>
            <a:r>
              <a:rPr lang="en-US" i="1" dirty="0" smtClean="0">
                <a:latin typeface="Times New Roman" panose="02020603050405020304" pitchFamily="18" charset="0"/>
              </a:rPr>
              <a:t>p</a:t>
            </a:r>
            <a:r>
              <a:rPr lang="en-US" dirty="0" smtClean="0"/>
              <a:t> then </a:t>
            </a:r>
            <a:r>
              <a:rPr lang="en-US" i="1" dirty="0" smtClean="0">
                <a:latin typeface="Times New Roman" panose="02020603050405020304" pitchFamily="18" charset="0"/>
              </a:rPr>
              <a:t>r</a:t>
            </a:r>
            <a:r>
              <a:rPr lang="en-US" baseline="30000" dirty="0" smtClean="0">
                <a:latin typeface="Times New Roman" panose="02020603050405020304" pitchFamily="18" charset="0"/>
              </a:rPr>
              <a:t>*</a:t>
            </a:r>
            <a:r>
              <a:rPr lang="en-US" dirty="0" smtClean="0"/>
              <a:t> is also a root of </a:t>
            </a:r>
            <a:r>
              <a:rPr lang="en-US" i="1" dirty="0" smtClean="0">
                <a:latin typeface="Times New Roman" panose="02020603050405020304" pitchFamily="18" charset="0"/>
              </a:rPr>
              <a:t>p</a:t>
            </a:r>
            <a:endParaRPr lang="en-US" dirty="0" smtClean="0">
              <a:latin typeface="Times New Roman" panose="02020603050405020304" pitchFamily="18" charset="0"/>
            </a:endParaRPr>
          </a:p>
          <a:p>
            <a:pPr lvl="1"/>
            <a:r>
              <a:rPr lang="en-US" dirty="0" smtClean="0"/>
              <a:t>We will describe </a:t>
            </a:r>
            <a:r>
              <a:rPr lang="en-US" i="1" dirty="0" smtClean="0"/>
              <a:t>r</a:t>
            </a:r>
            <a:r>
              <a:rPr lang="en-US" dirty="0" smtClean="0"/>
              <a:t> and </a:t>
            </a:r>
            <a:r>
              <a:rPr lang="en-US" i="1" dirty="0" smtClean="0"/>
              <a:t>r</a:t>
            </a:r>
            <a:r>
              <a:rPr lang="en-US" baseline="30000" dirty="0" smtClean="0"/>
              <a:t>*</a:t>
            </a:r>
            <a:r>
              <a:rPr lang="en-US" dirty="0" smtClean="0"/>
              <a:t> as a </a:t>
            </a:r>
            <a:r>
              <a:rPr lang="en-US" i="1" dirty="0" smtClean="0"/>
              <a:t>complex-conjugate pair</a:t>
            </a:r>
            <a:endParaRPr lang="en-US" dirty="0" smtClean="0"/>
          </a:p>
          <a:p>
            <a:pPr lvl="1"/>
            <a:r>
              <a:rPr lang="en-US" dirty="0" smtClean="0"/>
              <a:t>More generally, i</a:t>
            </a:r>
            <a:r>
              <a:rPr lang="en-US" dirty="0" smtClean="0"/>
              <a:t>f </a:t>
            </a:r>
            <a:r>
              <a:rPr lang="en-US" i="1" dirty="0" smtClean="0">
                <a:latin typeface="Times New Roman" panose="02020603050405020304" pitchFamily="18" charset="0"/>
              </a:rPr>
              <a:t>p</a:t>
            </a:r>
            <a:r>
              <a:rPr lang="en-US" dirty="0" smtClean="0"/>
              <a:t> is a polynomial with real coefficients and </a:t>
            </a:r>
            <a:r>
              <a:rPr lang="en-US" i="1" dirty="0">
                <a:latin typeface="Times New Roman" panose="02020603050405020304" pitchFamily="18" charset="0"/>
              </a:rPr>
              <a:t>r</a:t>
            </a:r>
            <a:r>
              <a:rPr lang="en-US" dirty="0" smtClean="0"/>
              <a:t> is a non-real complex root with multiplicity </a:t>
            </a:r>
            <a:r>
              <a:rPr lang="en-US" i="1" dirty="0" smtClean="0">
                <a:latin typeface="Times New Roman" panose="02020603050405020304" pitchFamily="18" charset="0"/>
              </a:rPr>
              <a:t>m</a:t>
            </a:r>
            <a:r>
              <a:rPr lang="en-US" dirty="0" smtClean="0"/>
              <a:t>, then </a:t>
            </a:r>
            <a:r>
              <a:rPr lang="en-US" i="1" dirty="0" smtClean="0">
                <a:latin typeface="Times New Roman" panose="02020603050405020304" pitchFamily="18" charset="0"/>
              </a:rPr>
              <a:t>r</a:t>
            </a:r>
            <a:r>
              <a:rPr lang="en-US" baseline="30000" dirty="0" smtClean="0">
                <a:latin typeface="Times New Roman" panose="02020603050405020304" pitchFamily="18" charset="0"/>
              </a:rPr>
              <a:t>*</a:t>
            </a:r>
            <a:r>
              <a:rPr lang="en-US" dirty="0" smtClean="0"/>
              <a:t> is also a root of </a:t>
            </a:r>
            <a:r>
              <a:rPr lang="en-US" i="1" dirty="0" smtClean="0">
                <a:latin typeface="Times New Roman" panose="02020603050405020304" pitchFamily="18" charset="0"/>
              </a:rPr>
              <a:t>p</a:t>
            </a:r>
            <a:r>
              <a:rPr lang="en-US" dirty="0" smtClean="0"/>
              <a:t>, also of multiplicity </a:t>
            </a:r>
            <a:r>
              <a:rPr lang="en-US" i="1" dirty="0" smtClean="0">
                <a:latin typeface="Times New Roman" panose="02020603050405020304" pitchFamily="18" charset="0"/>
              </a:rPr>
              <a:t>m</a:t>
            </a:r>
            <a:endParaRPr lang="en-US" dirty="0" smtClean="0">
              <a:latin typeface="Times New Roman" panose="02020603050405020304" pitchFamily="18" charset="0"/>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Is this not                                   ?</a:t>
            </a:r>
          </a:p>
          <a:p>
            <a:endParaRPr lang="en-US" dirty="0"/>
          </a:p>
          <a:p>
            <a:pPr lvl="1"/>
            <a:r>
              <a:rPr lang="en-US" dirty="0" smtClean="0"/>
              <a:t>Consequently, if </a:t>
            </a:r>
            <a:r>
              <a:rPr lang="en-US" i="1" dirty="0" smtClean="0"/>
              <a:t>r</a:t>
            </a:r>
            <a:r>
              <a:rPr lang="en-US" dirty="0" smtClean="0"/>
              <a:t> is a root, the </a:t>
            </a:r>
            <a:r>
              <a:rPr lang="en-US" i="1" dirty="0" smtClean="0"/>
              <a:t>r</a:t>
            </a:r>
            <a:r>
              <a:rPr lang="en-US" baseline="30000" dirty="0" smtClean="0"/>
              <a:t>*</a:t>
            </a:r>
            <a:r>
              <a:rPr lang="en-US" dirty="0" smtClean="0"/>
              <a:t> is also a root</a:t>
            </a:r>
            <a:endParaRPr lang="en-US" dirty="0"/>
          </a:p>
          <a:p>
            <a:endParaRPr lang="en-US" dirty="0" smtClean="0"/>
          </a:p>
          <a:p>
            <a:endParaRPr lang="en-US" dirty="0" smtClean="0"/>
          </a:p>
          <a:p>
            <a:pPr marL="0" indent="0">
              <a:buNone/>
            </a:pP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8</a:t>
            </a:fld>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6959411"/>
      </p:ext>
    </p:extLst>
  </p:cSld>
  <p:clrMapOvr>
    <a:masterClrMapping/>
  </p:clrMapOvr>
  <mc:AlternateContent xmlns:mc="http://schemas.openxmlformats.org/markup-compatibility/2006">
    <mc:Choice xmlns:p14="http://schemas.microsoft.com/office/powerpoint/2010/main" Requires="p14">
      <p:transition spd="slow" p14:dur="2000" advTm="74122"/>
    </mc:Choice>
    <mc:Fallback>
      <p:transition spd="slow" advTm="7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 with </a:t>
            </a:r>
            <a:r>
              <a:rPr lang="en-US" dirty="0" smtClean="0"/>
              <a:t>non-real coefficients</a:t>
            </a:r>
            <a:endParaRPr lang="en-CA" dirty="0"/>
          </a:p>
        </p:txBody>
      </p:sp>
      <p:sp>
        <p:nvSpPr>
          <p:cNvPr id="3" name="Content Placeholder 2"/>
          <p:cNvSpPr>
            <a:spLocks noGrp="1"/>
          </p:cNvSpPr>
          <p:nvPr>
            <p:ph idx="1"/>
          </p:nvPr>
        </p:nvSpPr>
        <p:spPr>
          <a:xfrm>
            <a:off x="457199" y="1600200"/>
            <a:ext cx="8588829" cy="4525963"/>
          </a:xfrm>
        </p:spPr>
        <p:txBody>
          <a:bodyPr/>
          <a:lstStyle/>
          <a:p>
            <a:r>
              <a:rPr lang="en-US" dirty="0" smtClean="0"/>
              <a:t>Note that if the coefficients are not real,</a:t>
            </a:r>
          </a:p>
          <a:p>
            <a:pPr marL="0" indent="0">
              <a:buNone/>
            </a:pPr>
            <a:r>
              <a:rPr lang="en-US" dirty="0"/>
              <a:t>	</a:t>
            </a:r>
            <a:r>
              <a:rPr lang="en-US" dirty="0" smtClean="0"/>
              <a:t>then the correct statement is</a:t>
            </a:r>
          </a:p>
          <a:p>
            <a:pPr marL="0" indent="0">
              <a:buNone/>
            </a:pPr>
            <a:endParaRPr lang="en-US" dirty="0"/>
          </a:p>
          <a:p>
            <a:pPr marL="0" indent="0">
              <a:buNone/>
            </a:pPr>
            <a:r>
              <a:rPr lang="en-US" dirty="0" smtClean="0"/>
              <a:t>	If </a:t>
            </a:r>
            <a:r>
              <a:rPr lang="en-US" i="1" dirty="0" smtClean="0"/>
              <a:t>r</a:t>
            </a:r>
            <a:r>
              <a:rPr lang="en-US" dirty="0" smtClean="0"/>
              <a:t> is a root of the polynomial </a:t>
            </a:r>
            <a:r>
              <a:rPr lang="en-US" i="1" dirty="0" smtClean="0"/>
              <a:t>p</a:t>
            </a:r>
            <a:r>
              <a:rPr lang="en-US" dirty="0" smtClean="0"/>
              <a:t>,</a:t>
            </a:r>
          </a:p>
          <a:p>
            <a:pPr marL="0" indent="0">
              <a:buNone/>
            </a:pPr>
            <a:r>
              <a:rPr lang="en-US" dirty="0"/>
              <a:t>	</a:t>
            </a:r>
            <a:r>
              <a:rPr lang="en-US" dirty="0" smtClean="0"/>
              <a:t>	then </a:t>
            </a:r>
            <a:r>
              <a:rPr lang="en-US" i="1" dirty="0" smtClean="0"/>
              <a:t>r</a:t>
            </a:r>
            <a:r>
              <a:rPr lang="en-US" baseline="30000" dirty="0" smtClean="0"/>
              <a:t>*</a:t>
            </a:r>
            <a:r>
              <a:rPr lang="en-US" dirty="0" smtClean="0"/>
              <a:t> is a root of the polynomial with the 			 	conjugate of the coefficients</a:t>
            </a:r>
          </a:p>
          <a:p>
            <a:pPr marL="0" indent="0">
              <a:buNone/>
            </a:pPr>
            <a:endParaRPr lang="en-US" dirty="0"/>
          </a:p>
          <a:p>
            <a:r>
              <a:rPr lang="en-US" dirty="0" smtClean="0"/>
              <a:t>For example,   </a:t>
            </a:r>
            <a:r>
              <a:rPr lang="en-US" i="1" dirty="0" smtClean="0">
                <a:latin typeface="Times New Roman" panose="02020603050405020304" pitchFamily="18" charset="0"/>
              </a:rPr>
              <a:t>r</a:t>
            </a:r>
            <a:r>
              <a:rPr lang="en-US" dirty="0" smtClean="0">
                <a:latin typeface="Times New Roman" panose="02020603050405020304" pitchFamily="18" charset="0"/>
              </a:rPr>
              <a:t>  = 2 – </a:t>
            </a:r>
            <a:r>
              <a:rPr lang="en-US" i="1" dirty="0" smtClean="0">
                <a:latin typeface="Times New Roman" panose="02020603050405020304" pitchFamily="18" charset="0"/>
              </a:rPr>
              <a:t>j</a:t>
            </a:r>
            <a:r>
              <a:rPr lang="en-US" dirty="0" smtClean="0">
                <a:latin typeface="Times New Roman" panose="02020603050405020304" pitchFamily="18" charset="0"/>
              </a:rPr>
              <a:t> </a:t>
            </a:r>
            <a:r>
              <a:rPr lang="en-US" dirty="0" smtClean="0"/>
              <a:t>is a root of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(1 – 4</a:t>
            </a:r>
            <a:r>
              <a:rPr lang="en-US" i="1" dirty="0" smtClean="0">
                <a:latin typeface="Times New Roman" panose="02020603050405020304" pitchFamily="18" charset="0"/>
              </a:rPr>
              <a:t>j</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1 + 13</a:t>
            </a:r>
            <a:r>
              <a:rPr lang="en-US" i="1" dirty="0" smtClean="0">
                <a:latin typeface="Times New Roman" panose="02020603050405020304" pitchFamily="18" charset="0"/>
              </a:rPr>
              <a:t>j</a:t>
            </a:r>
          </a:p>
          <a:p>
            <a:pPr lvl="1"/>
            <a:r>
              <a:rPr lang="en-US" sz="2200" dirty="0" smtClean="0"/>
              <a:t>Therefore, </a:t>
            </a:r>
            <a:r>
              <a:rPr lang="en-US" sz="2200" i="1" dirty="0" smtClean="0">
                <a:latin typeface="Times New Roman" panose="02020603050405020304" pitchFamily="18" charset="0"/>
              </a:rPr>
              <a:t>r</a:t>
            </a:r>
            <a:r>
              <a:rPr lang="en-US" sz="2200" baseline="30000" dirty="0" smtClean="0">
                <a:latin typeface="Times New Roman" panose="02020603050405020304" pitchFamily="18" charset="0"/>
              </a:rPr>
              <a:t>*</a:t>
            </a:r>
            <a:r>
              <a:rPr lang="en-US" sz="2200" dirty="0" smtClean="0">
                <a:latin typeface="Times New Roman" panose="02020603050405020304" pitchFamily="18" charset="0"/>
              </a:rPr>
              <a:t> </a:t>
            </a:r>
            <a:r>
              <a:rPr lang="en-US" sz="2200" dirty="0">
                <a:latin typeface="Times New Roman" panose="02020603050405020304" pitchFamily="18" charset="0"/>
              </a:rPr>
              <a:t>= 2 </a:t>
            </a:r>
            <a:r>
              <a:rPr lang="en-US" sz="2200" dirty="0" smtClean="0">
                <a:latin typeface="Times New Roman" panose="02020603050405020304" pitchFamily="18" charset="0"/>
              </a:rPr>
              <a:t>+ </a:t>
            </a:r>
            <a:r>
              <a:rPr lang="en-US" sz="2200" i="1" dirty="0">
                <a:latin typeface="Times New Roman" panose="02020603050405020304" pitchFamily="18" charset="0"/>
              </a:rPr>
              <a:t>j</a:t>
            </a:r>
            <a:r>
              <a:rPr lang="en-US" sz="2200" dirty="0">
                <a:latin typeface="Times New Roman" panose="02020603050405020304" pitchFamily="18" charset="0"/>
              </a:rPr>
              <a:t> </a:t>
            </a:r>
            <a:r>
              <a:rPr lang="en-US" sz="2200" dirty="0"/>
              <a:t>is a root of </a:t>
            </a:r>
            <a:r>
              <a:rPr lang="en-US" sz="2200" i="1" dirty="0">
                <a:latin typeface="Times New Roman" panose="02020603050405020304" pitchFamily="18" charset="0"/>
              </a:rPr>
              <a:t>z</a:t>
            </a:r>
            <a:r>
              <a:rPr lang="en-US" sz="2200" baseline="30000" dirty="0">
                <a:latin typeface="Times New Roman" panose="02020603050405020304" pitchFamily="18" charset="0"/>
              </a:rPr>
              <a:t>2</a:t>
            </a:r>
            <a:r>
              <a:rPr lang="en-US" sz="2200" dirty="0">
                <a:latin typeface="Times New Roman" panose="02020603050405020304" pitchFamily="18" charset="0"/>
              </a:rPr>
              <a:t> + (1 </a:t>
            </a:r>
            <a:r>
              <a:rPr lang="en-US" sz="2200" dirty="0" smtClean="0">
                <a:latin typeface="Times New Roman" panose="02020603050405020304" pitchFamily="18" charset="0"/>
              </a:rPr>
              <a:t>+ </a:t>
            </a:r>
            <a:r>
              <a:rPr lang="en-US" sz="2200" dirty="0">
                <a:latin typeface="Times New Roman" panose="02020603050405020304" pitchFamily="18" charset="0"/>
              </a:rPr>
              <a:t>4</a:t>
            </a:r>
            <a:r>
              <a:rPr lang="en-US" sz="2200" i="1" dirty="0">
                <a:latin typeface="Times New Roman" panose="02020603050405020304" pitchFamily="18" charset="0"/>
              </a:rPr>
              <a:t>j</a:t>
            </a:r>
            <a:r>
              <a:rPr lang="en-US" sz="2200" dirty="0">
                <a:latin typeface="Times New Roman" panose="02020603050405020304" pitchFamily="18" charset="0"/>
              </a:rPr>
              <a:t>)</a:t>
            </a:r>
            <a:r>
              <a:rPr lang="en-US" sz="2200" i="1" dirty="0">
                <a:latin typeface="Times New Roman" panose="02020603050405020304" pitchFamily="18" charset="0"/>
              </a:rPr>
              <a:t>z</a:t>
            </a:r>
            <a:r>
              <a:rPr lang="en-US" sz="2200" dirty="0">
                <a:latin typeface="Times New Roman" panose="02020603050405020304" pitchFamily="18" charset="0"/>
              </a:rPr>
              <a:t> – 1 </a:t>
            </a:r>
            <a:r>
              <a:rPr lang="en-US" sz="2200" dirty="0" smtClean="0">
                <a:latin typeface="Times New Roman" panose="02020603050405020304" pitchFamily="18" charset="0"/>
              </a:rPr>
              <a:t>– 13</a:t>
            </a:r>
            <a:r>
              <a:rPr lang="en-US" sz="2200" i="1" dirty="0" smtClean="0">
                <a:latin typeface="Times New Roman" panose="02020603050405020304" pitchFamily="18" charset="0"/>
              </a:rPr>
              <a:t>j</a:t>
            </a:r>
            <a:endParaRPr lang="en-US" sz="2200" dirty="0">
              <a:latin typeface="Times New Roman" panose="02020603050405020304" pitchFamily="18" charset="0"/>
            </a:endParaRPr>
          </a:p>
          <a:p>
            <a:pPr lvl="1"/>
            <a:r>
              <a:rPr lang="en-US" sz="2200" dirty="0" smtClean="0"/>
              <a:t>Evaluating the first polynomial at </a:t>
            </a:r>
            <a:r>
              <a:rPr lang="en-US" sz="2200" i="1" dirty="0" smtClean="0">
                <a:latin typeface="Times New Roman" panose="02020603050405020304" pitchFamily="18" charset="0"/>
              </a:rPr>
              <a:t>r</a:t>
            </a:r>
            <a:r>
              <a:rPr lang="en-US" sz="2200" baseline="30000" dirty="0">
                <a:latin typeface="Times New Roman" panose="02020603050405020304" pitchFamily="18" charset="0"/>
              </a:rPr>
              <a:t>*</a:t>
            </a:r>
            <a:r>
              <a:rPr lang="en-US" sz="2200" dirty="0">
                <a:latin typeface="Times New Roman" panose="02020603050405020304" pitchFamily="18" charset="0"/>
              </a:rPr>
              <a:t> = 2 + </a:t>
            </a:r>
            <a:r>
              <a:rPr lang="en-US" sz="2200" i="1" dirty="0">
                <a:latin typeface="Times New Roman" panose="02020603050405020304" pitchFamily="18" charset="0"/>
              </a:rPr>
              <a:t>j</a:t>
            </a:r>
            <a:r>
              <a:rPr lang="en-US" sz="2200" dirty="0">
                <a:latin typeface="Times New Roman" panose="02020603050405020304" pitchFamily="18" charset="0"/>
              </a:rPr>
              <a:t> </a:t>
            </a:r>
            <a:r>
              <a:rPr lang="en-US" sz="2200" dirty="0" smtClean="0"/>
              <a:t>results in </a:t>
            </a:r>
            <a:r>
              <a:rPr lang="en-US" sz="2200" dirty="0" smtClean="0">
                <a:latin typeface="Times New Roman" panose="02020603050405020304" pitchFamily="18" charset="0"/>
              </a:rPr>
              <a:t>8 + 10</a:t>
            </a:r>
            <a:r>
              <a:rPr lang="en-US" sz="2200" i="1" dirty="0" smtClean="0">
                <a:latin typeface="Times New Roman" panose="02020603050405020304" pitchFamily="18" charset="0"/>
              </a:rPr>
              <a:t>j</a:t>
            </a:r>
            <a:r>
              <a:rPr lang="en-US" sz="2200" dirty="0" smtClean="0">
                <a:latin typeface="Times New Roman" panose="02020603050405020304" pitchFamily="18" charset="0"/>
              </a:rPr>
              <a:t> </a:t>
            </a:r>
            <a:r>
              <a:rPr lang="en-CA" sz="2400" dirty="0" smtClean="0">
                <a:latin typeface="Times New Roman" panose="02020603050405020304" pitchFamily="18" charset="0"/>
              </a:rPr>
              <a:t>≠ 0</a:t>
            </a:r>
            <a:endParaRPr lang="en-US" sz="2200" dirty="0">
              <a:latin typeface="Times New Roman" panose="02020603050405020304" pitchFamily="18" charset="0"/>
            </a:endParaRPr>
          </a:p>
          <a:p>
            <a:pPr lvl="1"/>
            <a:endParaRPr lang="en-US" sz="2200" dirty="0" smtClean="0">
              <a:latin typeface="Times New Roman" panose="02020603050405020304" pitchFamily="18" charset="0"/>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11" name="Footer Placeholder 10"/>
          <p:cNvSpPr>
            <a:spLocks noGrp="1"/>
          </p:cNvSpPr>
          <p:nvPr>
            <p:ph type="ftr" sz="quarter" idx="11"/>
          </p:nvPr>
        </p:nvSpPr>
        <p:spPr/>
        <p:txBody>
          <a:bodyPr/>
          <a:lstStyle/>
          <a:p>
            <a:r>
              <a:rPr lang="en-CA" smtClean="0"/>
              <a:t>Polynomials with real coefficients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9</a:t>
            </a:fld>
            <a:endParaRPr lang="en-CA"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74161280"/>
      </p:ext>
    </p:extLst>
  </p:cSld>
  <p:clrMapOvr>
    <a:masterClrMapping/>
  </p:clrMapOvr>
  <mc:AlternateContent xmlns:mc="http://schemas.openxmlformats.org/markup-compatibility/2006">
    <mc:Choice xmlns:p14="http://schemas.microsoft.com/office/powerpoint/2010/main" Requires="p14">
      <p:transition spd="slow" p14:dur="2000" advTm="105225"/>
    </mc:Choice>
    <mc:Fallback>
      <p:transition spd="slow" advTm="10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14.2|22.9|15.4"/>
</p:tagLst>
</file>

<file path=ppt/tags/tag10.xml><?xml version="1.0" encoding="utf-8"?>
<p:tagLst xmlns:a="http://schemas.openxmlformats.org/drawingml/2006/main" xmlns:r="http://schemas.openxmlformats.org/officeDocument/2006/relationships" xmlns:p="http://schemas.openxmlformats.org/presentationml/2006/main">
  <p:tag name="TIMING" val="|5.7"/>
</p:tagLst>
</file>

<file path=ppt/tags/tag2.xml><?xml version="1.0" encoding="utf-8"?>
<p:tagLst xmlns:a="http://schemas.openxmlformats.org/drawingml/2006/main" xmlns:r="http://schemas.openxmlformats.org/officeDocument/2006/relationships" xmlns:p="http://schemas.openxmlformats.org/presentationml/2006/main">
  <p:tag name="TIMING" val="|8.7|11.6|9.3|12.4|17.9|8.6"/>
</p:tagLst>
</file>

<file path=ppt/tags/tag3.xml><?xml version="1.0" encoding="utf-8"?>
<p:tagLst xmlns:a="http://schemas.openxmlformats.org/drawingml/2006/main" xmlns:r="http://schemas.openxmlformats.org/officeDocument/2006/relationships" xmlns:p="http://schemas.openxmlformats.org/presentationml/2006/main">
  <p:tag name="TIMING" val="|19.7|8.9"/>
</p:tagLst>
</file>

<file path=ppt/tags/tag4.xml><?xml version="1.0" encoding="utf-8"?>
<p:tagLst xmlns:a="http://schemas.openxmlformats.org/drawingml/2006/main" xmlns:r="http://schemas.openxmlformats.org/officeDocument/2006/relationships" xmlns:p="http://schemas.openxmlformats.org/presentationml/2006/main">
  <p:tag name="TIMING" val="|17.3|18.8|4.1|17.9|9.4|29.8|17|16.8"/>
</p:tagLst>
</file>

<file path=ppt/tags/tag5.xml><?xml version="1.0" encoding="utf-8"?>
<p:tagLst xmlns:a="http://schemas.openxmlformats.org/drawingml/2006/main" xmlns:r="http://schemas.openxmlformats.org/officeDocument/2006/relationships" xmlns:p="http://schemas.openxmlformats.org/presentationml/2006/main">
  <p:tag name="TIMING" val="|12.6|8.9|23.7|3.7|7.5|8.8|9.5|19.3"/>
</p:tagLst>
</file>

<file path=ppt/tags/tag6.xml><?xml version="1.0" encoding="utf-8"?>
<p:tagLst xmlns:a="http://schemas.openxmlformats.org/drawingml/2006/main" xmlns:r="http://schemas.openxmlformats.org/officeDocument/2006/relationships" xmlns:p="http://schemas.openxmlformats.org/presentationml/2006/main">
  <p:tag name="TIMING" val="|4.9|0.6|13.3|24.9"/>
</p:tagLst>
</file>

<file path=ppt/tags/tag7.xml><?xml version="1.0" encoding="utf-8"?>
<p:tagLst xmlns:a="http://schemas.openxmlformats.org/drawingml/2006/main" xmlns:r="http://schemas.openxmlformats.org/officeDocument/2006/relationships" xmlns:p="http://schemas.openxmlformats.org/presentationml/2006/main">
  <p:tag name="TIMING" val="|11|14.9|25.9|27.8"/>
</p:tagLst>
</file>

<file path=ppt/tags/tag8.xml><?xml version="1.0" encoding="utf-8"?>
<p:tagLst xmlns:a="http://schemas.openxmlformats.org/drawingml/2006/main" xmlns:r="http://schemas.openxmlformats.org/officeDocument/2006/relationships" xmlns:p="http://schemas.openxmlformats.org/presentationml/2006/main">
  <p:tag name="TIMING" val="|13.8|28.4|8.1"/>
</p:tagLst>
</file>

<file path=ppt/tags/tag9.xml><?xml version="1.0" encoding="utf-8"?>
<p:tagLst xmlns:a="http://schemas.openxmlformats.org/drawingml/2006/main" xmlns:r="http://schemas.openxmlformats.org/officeDocument/2006/relationships" xmlns:p="http://schemas.openxmlformats.org/presentationml/2006/main">
  <p:tag name="TIMING" val="|2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9945</TotalTime>
  <Words>799</Words>
  <Application>Microsoft Office PowerPoint</Application>
  <PresentationFormat>On-screen Show (4:3)</PresentationFormat>
  <Paragraphs>184</Paragraphs>
  <Slides>17</Slides>
  <Notes>0</Notes>
  <HiddenSlides>0</HiddenSlides>
  <MMClips>17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MathType 6.0 Equation</vt:lpstr>
      <vt:lpstr>1.6.13 Polynomials with real coefficients</vt:lpstr>
      <vt:lpstr>Outline</vt:lpstr>
      <vt:lpstr>Polynomials with real coefficients</vt:lpstr>
      <vt:lpstr>Properties of the complex conjugate</vt:lpstr>
      <vt:lpstr>Polynomials with real coefficients</vt:lpstr>
      <vt:lpstr>Polynomials with real coefficients</vt:lpstr>
      <vt:lpstr>Polynomials with real coefficients</vt:lpstr>
      <vt:lpstr>Polynomials with real coefficients</vt:lpstr>
      <vt:lpstr>Polynomials with non-real coefficients</vt:lpstr>
      <vt:lpstr>Examples</vt:lpstr>
      <vt:lpstr>Examples</vt:lpstr>
      <vt:lpstr>Examples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152</cp:revision>
  <dcterms:created xsi:type="dcterms:W3CDTF">2020-04-30T19:27:29Z</dcterms:created>
  <dcterms:modified xsi:type="dcterms:W3CDTF">2020-09-16T03:36:18Z</dcterms:modified>
</cp:coreProperties>
</file>